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9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Ex10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4"/>
  </p:sldMasterIdLst>
  <p:notesMasterIdLst>
    <p:notesMasterId r:id="rId33"/>
  </p:notesMasterIdLst>
  <p:sldIdLst>
    <p:sldId id="256" r:id="rId5"/>
    <p:sldId id="288" r:id="rId6"/>
    <p:sldId id="269" r:id="rId7"/>
    <p:sldId id="281" r:id="rId8"/>
    <p:sldId id="280" r:id="rId9"/>
    <p:sldId id="290" r:id="rId10"/>
    <p:sldId id="273" r:id="rId11"/>
    <p:sldId id="260" r:id="rId12"/>
    <p:sldId id="276" r:id="rId13"/>
    <p:sldId id="275" r:id="rId14"/>
    <p:sldId id="274" r:id="rId15"/>
    <p:sldId id="278" r:id="rId16"/>
    <p:sldId id="277" r:id="rId17"/>
    <p:sldId id="261" r:id="rId18"/>
    <p:sldId id="262" r:id="rId19"/>
    <p:sldId id="279" r:id="rId20"/>
    <p:sldId id="263" r:id="rId21"/>
    <p:sldId id="264" r:id="rId22"/>
    <p:sldId id="282" r:id="rId23"/>
    <p:sldId id="265" r:id="rId24"/>
    <p:sldId id="271" r:id="rId25"/>
    <p:sldId id="284" r:id="rId26"/>
    <p:sldId id="289" r:id="rId27"/>
    <p:sldId id="285" r:id="rId28"/>
    <p:sldId id="286" r:id="rId29"/>
    <p:sldId id="287" r:id="rId30"/>
    <p:sldId id="291" r:id="rId31"/>
    <p:sldId id="283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 rich - secondary TEACHER" initials="Sr-sT" lastIdx="1" clrIdx="0">
    <p:extLst>
      <p:ext uri="{19B8F6BF-5375-455C-9EA6-DF929625EA0E}">
        <p15:presenceInfo xmlns:p15="http://schemas.microsoft.com/office/powerpoint/2012/main" userId="S-1-5-21-968702441-629029617-1853977503-33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89DFD-FF37-4CDC-9D8D-7BEAF1242699}" v="2" dt="2022-09-26T15:32:34.028"/>
    <p1510:client id="{09062E48-A311-4197-8478-2BBC9B8E9D1E}" v="9" dt="2022-09-21T17:00:38.768"/>
    <p1510:client id="{64DAC675-F574-E0D6-E88C-F7A6C2F17A4D}" v="26" dt="2023-09-10T06:59:54.114"/>
    <p1510:client id="{B991F506-E222-4864-BF02-2E20698135C6}" v="13" dt="2018-04-24T10:24:40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TIGAKIS HEIDTMANN Aris (UCC-S7DEA)" userId="S::stratiar@student.eursc.eu::977a5cc4-0bc5-4bd9-a0e0-f6600b5323ea" providerId="AD" clId="Web-{09062E48-A311-4197-8478-2BBC9B8E9D1E}"/>
    <pc:docChg chg="modSld">
      <pc:chgData name="STRATIGAKIS HEIDTMANN Aris (UCC-S7DEA)" userId="S::stratiar@student.eursc.eu::977a5cc4-0bc5-4bd9-a0e0-f6600b5323ea" providerId="AD" clId="Web-{09062E48-A311-4197-8478-2BBC9B8E9D1E}" dt="2022-09-21T17:00:38.768" v="5" actId="1076"/>
      <pc:docMkLst>
        <pc:docMk/>
      </pc:docMkLst>
      <pc:sldChg chg="modSp">
        <pc:chgData name="STRATIGAKIS HEIDTMANN Aris (UCC-S7DEA)" userId="S::stratiar@student.eursc.eu::977a5cc4-0bc5-4bd9-a0e0-f6600b5323ea" providerId="AD" clId="Web-{09062E48-A311-4197-8478-2BBC9B8E9D1E}" dt="2022-09-21T17:00:38.768" v="5" actId="1076"/>
        <pc:sldMkLst>
          <pc:docMk/>
          <pc:sldMk cId="0" sldId="256"/>
        </pc:sldMkLst>
        <pc:spChg chg="mod">
          <ac:chgData name="STRATIGAKIS HEIDTMANN Aris (UCC-S7DEA)" userId="S::stratiar@student.eursc.eu::977a5cc4-0bc5-4bd9-a0e0-f6600b5323ea" providerId="AD" clId="Web-{09062E48-A311-4197-8478-2BBC9B8E9D1E}" dt="2022-09-21T17:00:38.768" v="5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STRATIGAKIS HEIDTMANN Aris (UCC-S7DEA)" userId="S::stratiar@student.eursc.eu::977a5cc4-0bc5-4bd9-a0e0-f6600b5323ea" providerId="AD" clId="Web-{09062E48-A311-4197-8478-2BBC9B8E9D1E}" dt="2022-09-21T17:00:01.204" v="3" actId="1076"/>
          <ac:spMkLst>
            <pc:docMk/>
            <pc:sldMk cId="0" sldId="256"/>
            <ac:spMk id="38" creationId="{00000000-0000-0000-0000-000000000000}"/>
          </ac:spMkLst>
        </pc:spChg>
      </pc:sldChg>
    </pc:docChg>
  </pc:docChgLst>
  <pc:docChgLst>
    <pc:chgData name="ALBANOIS-CUBER Miles (UCC-S7FRB)" userId="S::albanomi@student.eursc.eu::3c13f3c3-aede-4bda-b9df-8670c3e67a8d" providerId="AD" clId="Web-{03A89DFD-FF37-4CDC-9D8D-7BEAF1242699}"/>
    <pc:docChg chg="modSld">
      <pc:chgData name="ALBANOIS-CUBER Miles (UCC-S7FRB)" userId="S::albanomi@student.eursc.eu::3c13f3c3-aede-4bda-b9df-8670c3e67a8d" providerId="AD" clId="Web-{03A89DFD-FF37-4CDC-9D8D-7BEAF1242699}" dt="2022-09-26T15:32:34.028" v="1"/>
      <pc:docMkLst>
        <pc:docMk/>
      </pc:docMkLst>
      <pc:sldChg chg="modSp">
        <pc:chgData name="ALBANOIS-CUBER Miles (UCC-S7FRB)" userId="S::albanomi@student.eursc.eu::3c13f3c3-aede-4bda-b9df-8670c3e67a8d" providerId="AD" clId="Web-{03A89DFD-FF37-4CDC-9D8D-7BEAF1242699}" dt="2022-09-26T15:32:34.028" v="1"/>
        <pc:sldMkLst>
          <pc:docMk/>
          <pc:sldMk cId="0" sldId="265"/>
        </pc:sldMkLst>
        <pc:graphicFrameChg chg="mod modGraphic">
          <ac:chgData name="ALBANOIS-CUBER Miles (UCC-S7FRB)" userId="S::albanomi@student.eursc.eu::3c13f3c3-aede-4bda-b9df-8670c3e67a8d" providerId="AD" clId="Web-{03A89DFD-FF37-4CDC-9D8D-7BEAF1242699}" dt="2022-09-26T15:32:34.028" v="1"/>
          <ac:graphicFrameMkLst>
            <pc:docMk/>
            <pc:sldMk cId="0" sldId="265"/>
            <ac:graphicFrameMk id="3" creationId="{07B3A0AE-96AA-435F-8248-54B08F3574C3}"/>
          </ac:graphicFrameMkLst>
        </pc:graphicFrameChg>
      </pc:sldChg>
    </pc:docChg>
  </pc:docChgLst>
  <pc:docChgLst>
    <pc:chgData name="RYDSA Berit (UCC-Teacher)" userId="S::rydsabe@teacher.eursc.eu::6005b697-30b1-4cd1-a774-1e7534b0170d" providerId="AD" clId="Web-{64DAC675-F574-E0D6-E88C-F7A6C2F17A4D}"/>
    <pc:docChg chg="modSld">
      <pc:chgData name="RYDSA Berit (UCC-Teacher)" userId="S::rydsabe@teacher.eursc.eu::6005b697-30b1-4cd1-a774-1e7534b0170d" providerId="AD" clId="Web-{64DAC675-F574-E0D6-E88C-F7A6C2F17A4D}" dt="2023-09-10T06:59:53.270" v="21" actId="20577"/>
      <pc:docMkLst>
        <pc:docMk/>
      </pc:docMkLst>
      <pc:sldChg chg="modSp">
        <pc:chgData name="RYDSA Berit (UCC-Teacher)" userId="S::rydsabe@teacher.eursc.eu::6005b697-30b1-4cd1-a774-1e7534b0170d" providerId="AD" clId="Web-{64DAC675-F574-E0D6-E88C-F7A6C2F17A4D}" dt="2023-09-10T06:58:19.763" v="1" actId="20577"/>
        <pc:sldMkLst>
          <pc:docMk/>
          <pc:sldMk cId="0" sldId="256"/>
        </pc:sldMkLst>
        <pc:spChg chg="mod">
          <ac:chgData name="RYDSA Berit (UCC-Teacher)" userId="S::rydsabe@teacher.eursc.eu::6005b697-30b1-4cd1-a774-1e7534b0170d" providerId="AD" clId="Web-{64DAC675-F574-E0D6-E88C-F7A6C2F17A4D}" dt="2023-09-10T06:58:19.763" v="1" actId="20577"/>
          <ac:spMkLst>
            <pc:docMk/>
            <pc:sldMk cId="0" sldId="256"/>
            <ac:spMk id="38" creationId="{00000000-0000-0000-0000-000000000000}"/>
          </ac:spMkLst>
        </pc:spChg>
      </pc:sldChg>
      <pc:sldChg chg="modSp">
        <pc:chgData name="RYDSA Berit (UCC-Teacher)" userId="S::rydsabe@teacher.eursc.eu::6005b697-30b1-4cd1-a774-1e7534b0170d" providerId="AD" clId="Web-{64DAC675-F574-E0D6-E88C-F7A6C2F17A4D}" dt="2023-09-10T06:58:36.373" v="5" actId="20577"/>
        <pc:sldMkLst>
          <pc:docMk/>
          <pc:sldMk cId="2202958493" sldId="280"/>
        </pc:sldMkLst>
        <pc:spChg chg="mod">
          <ac:chgData name="RYDSA Berit (UCC-Teacher)" userId="S::rydsabe@teacher.eursc.eu::6005b697-30b1-4cd1-a774-1e7534b0170d" providerId="AD" clId="Web-{64DAC675-F574-E0D6-E88C-F7A6C2F17A4D}" dt="2023-09-10T06:58:36.373" v="5" actId="20577"/>
          <ac:spMkLst>
            <pc:docMk/>
            <pc:sldMk cId="2202958493" sldId="280"/>
            <ac:spMk id="5" creationId="{57A504CD-8DB4-4685-8F39-C61A5E374BB8}"/>
          </ac:spMkLst>
        </pc:spChg>
      </pc:sldChg>
      <pc:sldChg chg="modSp">
        <pc:chgData name="RYDSA Berit (UCC-Teacher)" userId="S::rydsabe@teacher.eursc.eu::6005b697-30b1-4cd1-a774-1e7534b0170d" providerId="AD" clId="Web-{64DAC675-F574-E0D6-E88C-F7A6C2F17A4D}" dt="2023-09-10T06:59:53.270" v="21" actId="20577"/>
        <pc:sldMkLst>
          <pc:docMk/>
          <pc:sldMk cId="1083144066" sldId="287"/>
        </pc:sldMkLst>
        <pc:spChg chg="mod">
          <ac:chgData name="RYDSA Berit (UCC-Teacher)" userId="S::rydsabe@teacher.eursc.eu::6005b697-30b1-4cd1-a774-1e7534b0170d" providerId="AD" clId="Web-{64DAC675-F574-E0D6-E88C-F7A6C2F17A4D}" dt="2023-09-10T06:59:53.270" v="21" actId="20577"/>
          <ac:spMkLst>
            <pc:docMk/>
            <pc:sldMk cId="1083144066" sldId="287"/>
            <ac:spMk id="2" creationId="{C79A9C77-AA76-4138-AAD9-87794BA029D2}"/>
          </ac:spMkLst>
        </pc:spChg>
        <pc:spChg chg="mod">
          <ac:chgData name="RYDSA Berit (UCC-Teacher)" userId="S::rydsabe@teacher.eursc.eu::6005b697-30b1-4cd1-a774-1e7534b0170d" providerId="AD" clId="Web-{64DAC675-F574-E0D6-E88C-F7A6C2F17A4D}" dt="2023-09-10T06:59:03.141" v="8" actId="20577"/>
          <ac:spMkLst>
            <pc:docMk/>
            <pc:sldMk cId="1083144066" sldId="287"/>
            <ac:spMk id="5" creationId="{57A504CD-8DB4-4685-8F39-C61A5E374BB8}"/>
          </ac:spMkLst>
        </pc:spChg>
      </pc:sldChg>
      <pc:sldChg chg="modSp">
        <pc:chgData name="RYDSA Berit (UCC-Teacher)" userId="S::rydsabe@teacher.eursc.eu::6005b697-30b1-4cd1-a774-1e7534b0170d" providerId="AD" clId="Web-{64DAC675-F574-E0D6-E88C-F7A6C2F17A4D}" dt="2023-09-10T06:58:27.638" v="3" actId="20577"/>
        <pc:sldMkLst>
          <pc:docMk/>
          <pc:sldMk cId="3625308193" sldId="288"/>
        </pc:sldMkLst>
        <pc:spChg chg="mod">
          <ac:chgData name="RYDSA Berit (UCC-Teacher)" userId="S::rydsabe@teacher.eursc.eu::6005b697-30b1-4cd1-a774-1e7534b0170d" providerId="AD" clId="Web-{64DAC675-F574-E0D6-E88C-F7A6C2F17A4D}" dt="2023-09-10T06:58:27.638" v="3" actId="20577"/>
          <ac:spMkLst>
            <pc:docMk/>
            <pc:sldMk cId="3625308193" sldId="288"/>
            <ac:spMk id="2" creationId="{1FC8986F-C2CA-47D7-8ADC-1107849DCEA3}"/>
          </ac:spMkLst>
        </pc:spChg>
      </pc:sldChg>
    </pc:docChg>
  </pc:docChgLst>
  <pc:docChgLst>
    <pc:chgData clId="Web-{09062E48-A311-4197-8478-2BBC9B8E9D1E}"/>
    <pc:docChg chg="modSld">
      <pc:chgData name="" userId="" providerId="" clId="Web-{09062E48-A311-4197-8478-2BBC9B8E9D1E}" dt="2022-09-21T16:59:39.547" v="2" actId="1076"/>
      <pc:docMkLst>
        <pc:docMk/>
      </pc:docMkLst>
      <pc:sldChg chg="modSp">
        <pc:chgData name="" userId="" providerId="" clId="Web-{09062E48-A311-4197-8478-2BBC9B8E9D1E}" dt="2022-09-21T16:59:39.547" v="2" actId="1076"/>
        <pc:sldMkLst>
          <pc:docMk/>
          <pc:sldMk cId="0" sldId="256"/>
        </pc:sldMkLst>
        <pc:spChg chg="mod">
          <ac:chgData name="" userId="" providerId="" clId="Web-{09062E48-A311-4197-8478-2BBC9B8E9D1E}" dt="2022-09-21T16:59:39.547" v="2" actId="1076"/>
          <ac:spMkLst>
            <pc:docMk/>
            <pc:sldMk cId="0" sldId="256"/>
            <ac:spMk id="38" creationId="{00000000-0000-0000-0000-000000000000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9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E</cx:pt>
          <cx:pt idx="2">O</cx:pt>
        </cx:lvl>
      </cx:strDim>
      <cx:numDim type="size">
        <cx:f>Sheet1!$B$2:$B$5</cx:f>
        <cx:lvl ptCount="4" formatCode="General">
          <cx:pt idx="0">5</cx:pt>
          <cx:pt idx="1">3.5</cx:pt>
          <cx:pt idx="2">1.5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3200"/>
          </a:pPr>
          <a:endParaRPr lang="en-US" sz="32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A</cx:pt>
          <cx:pt idx="1">B</cx:pt>
        </cx:lvl>
      </cx:strDim>
      <cx:numDim type="size">
        <cx:f>Sheet1!$B$2:$B$5</cx:f>
        <cx:lvl ptCount="4" formatCode="General">
          <cx:pt idx="0">2</cx:pt>
          <cx:pt idx="1">3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Pt idx="0">
            <cx:spPr>
              <a:solidFill>
                <a:srgbClr val="E29F1D">
                  <a:lumMod val="75000"/>
                </a:srgbClr>
              </a:solidFill>
            </cx:spPr>
          </cx:dataPt>
          <cx:dataPt idx="1">
            <cx:spPr>
              <a:solidFill>
                <a:srgbClr val="1D6FB2">
                  <a:lumMod val="60000"/>
                  <a:lumOff val="40000"/>
                </a:srgbClr>
              </a:solidFill>
            </cx:spPr>
          </cx:dataPt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E</cx:pt>
          <cx:pt idx="2">O</cx:pt>
        </cx:lvl>
      </cx:strDim>
      <cx:numDim type="size">
        <cx:f>Sheet1!$B$2:$B$5</cx:f>
        <cx:lvl ptCount="4" formatCode="General">
          <cx:pt idx="0">5</cx:pt>
          <cx:pt idx="1">3.5</cx:pt>
          <cx:pt idx="2">1.5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E</cx:pt>
        </cx:lvl>
      </cx:strDim>
      <cx:numDim type="size">
        <cx:f>Sheet1!$B$2:$B$5</cx:f>
        <cx:lvl ptCount="4" formatCode="General">
          <cx:pt idx="0">5</cx:pt>
          <cx:pt idx="1">3.5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O</cx:pt>
        </cx:lvl>
      </cx:strDim>
      <cx:numDim type="size">
        <cx:f>Sheet1!$B$2:$B$5</cx:f>
        <cx:lvl ptCount="4" formatCode="General">
          <cx:pt idx="0">5</cx:pt>
          <cx:pt idx="1">1.5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Pt idx="1">
            <cx:spPr>
              <a:solidFill>
                <a:srgbClr val="2388DB">
                  <a:lumMod val="75000"/>
                </a:srgbClr>
              </a:solidFill>
            </cx:spPr>
          </cx:dataPt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</cx:lvl>
      </cx:strDim>
      <cx:numDim type="size">
        <cx:f>Sheet1!$B$2:$B$5</cx:f>
        <cx:lvl ptCount="4" formatCode="General">
          <cx:pt idx="0">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E</cx:pt>
          <cx:pt idx="2">O</cx:pt>
        </cx:lvl>
      </cx:strDim>
      <cx:numDim type="size">
        <cx:f>Sheet1!$B$2:$B$5</cx:f>
        <cx:lvl ptCount="4" formatCode="General">
          <cx:pt idx="0">5</cx:pt>
          <cx:pt idx="1">3.5</cx:pt>
          <cx:pt idx="2">1.5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E</cx:pt>
        </cx:lvl>
      </cx:strDim>
      <cx:numDim type="size">
        <cx:f>Sheet1!$B$2:$B$5</cx:f>
        <cx:lvl ptCount="4" formatCode="General">
          <cx:pt idx="0">5</cx:pt>
          <cx:pt idx="1">3.5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  <cx:pt idx="1">O</cx:pt>
        </cx:lvl>
      </cx:strDim>
      <cx:numDim type="size">
        <cx:f>Sheet1!$B$2:$B$5</cx:f>
        <cx:lvl ptCount="4" formatCode="General">
          <cx:pt idx="0">5</cx:pt>
          <cx:pt idx="1">1.5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Pt idx="1">
            <cx:spPr>
              <a:solidFill>
                <a:srgbClr val="2388DB">
                  <a:lumMod val="75000"/>
                </a:srgbClr>
              </a:solidFill>
            </cx:spPr>
          </cx:dataPt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</cx:pt>
        </cx:lvl>
      </cx:strDim>
      <cx:numDim type="size">
        <cx:f>Sheet1!$B$2:$B$5</cx:f>
        <cx:lvl ptCount="4" formatCode="General">
          <cx:pt idx="0">5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kumimoji="0" lang="en-US" sz="1862" b="0" i="0" u="none" strike="noStrike" kern="1200" cap="none" spc="0" normalizeH="0" baseline="0" noProof="0" dirty="0">
            <a:ln>
              <a:noFill/>
            </a:ln>
            <a:solidFill>
              <a:srgbClr val="000000">
                <a:lumMod val="65000"/>
                <a:lumOff val="35000"/>
              </a:srgbClr>
            </a:solidFill>
            <a:effectLst/>
            <a:uLnTx/>
            <a:uFillTx/>
            <a:latin typeface="Arial"/>
          </a:endParaRPr>
        </a:p>
      </cx:txPr>
    </cx:title>
    <cx:plotArea>
      <cx:plotAreaRegion>
        <cx:series layoutId="sunburst" uniqueId="{C674E267-7CD3-4534-A86E-8AE08A49F8F6}">
          <cx:tx>
            <cx:txData>
              <cx:f>Sheet1!$B$1</cx:f>
              <cx:v>Sales</cx:v>
            </cx:txData>
          </cx:tx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n-US" sz="18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69C21-BB5D-4529-80FA-3AB02863DF72}" type="doc">
      <dgm:prSet loTypeId="urn:microsoft.com/office/officeart/2005/8/layout/chevron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BE"/>
        </a:p>
      </dgm:t>
    </dgm:pt>
    <dgm:pt modelId="{7D50C6EB-9D7A-480A-8A9A-0E0FEDEB820D}">
      <dgm:prSet phldrT="[Texte]"/>
      <dgm:spPr/>
      <dgm:t>
        <a:bodyPr/>
        <a:lstStyle/>
        <a:p>
          <a:r>
            <a:rPr lang="fr-BE" dirty="0"/>
            <a:t>A</a:t>
          </a:r>
        </a:p>
      </dgm:t>
    </dgm:pt>
    <dgm:pt modelId="{FFB7A10B-7B0C-46F7-B937-9020C58308F3}" type="parTrans" cxnId="{5B760934-970B-499E-9612-A61DF73CE27A}">
      <dgm:prSet/>
      <dgm:spPr/>
      <dgm:t>
        <a:bodyPr/>
        <a:lstStyle/>
        <a:p>
          <a:endParaRPr lang="fr-BE"/>
        </a:p>
      </dgm:t>
    </dgm:pt>
    <dgm:pt modelId="{D5CB9E26-84E9-4118-B5DE-82E5557FF369}" type="sibTrans" cxnId="{5B760934-970B-499E-9612-A61DF73CE27A}">
      <dgm:prSet/>
      <dgm:spPr/>
      <dgm:t>
        <a:bodyPr/>
        <a:lstStyle/>
        <a:p>
          <a:endParaRPr lang="fr-BE"/>
        </a:p>
      </dgm:t>
    </dgm:pt>
    <dgm:pt modelId="{55C735D4-A732-4486-812B-000ADE043CC9}">
      <dgm:prSet phldrT="[Texte]"/>
      <dgm:spPr/>
      <dgm:t>
        <a:bodyPr/>
        <a:lstStyle/>
        <a:p>
          <a:r>
            <a:rPr lang="fr-BE" dirty="0"/>
            <a:t>Tests A et travail en classe : </a:t>
          </a:r>
          <a:r>
            <a:rPr lang="fr-BE" b="1" u="sng" dirty="0"/>
            <a:t>Contrôle continu</a:t>
          </a:r>
        </a:p>
      </dgm:t>
    </dgm:pt>
    <dgm:pt modelId="{4D791EA4-4E9B-46FA-8012-3B1E247FC033}" type="parTrans" cxnId="{16D81348-E84C-4B14-9205-1AA088D28FED}">
      <dgm:prSet/>
      <dgm:spPr/>
      <dgm:t>
        <a:bodyPr/>
        <a:lstStyle/>
        <a:p>
          <a:endParaRPr lang="fr-BE"/>
        </a:p>
      </dgm:t>
    </dgm:pt>
    <dgm:pt modelId="{DB82E11F-9B54-4EEF-B87A-821F67BA3982}" type="sibTrans" cxnId="{16D81348-E84C-4B14-9205-1AA088D28FED}">
      <dgm:prSet/>
      <dgm:spPr/>
      <dgm:t>
        <a:bodyPr/>
        <a:lstStyle/>
        <a:p>
          <a:endParaRPr lang="fr-BE"/>
        </a:p>
      </dgm:t>
    </dgm:pt>
    <dgm:pt modelId="{79887140-201B-4F37-81DD-1280D845882E}">
      <dgm:prSet phldrT="[Texte]"/>
      <dgm:spPr/>
      <dgm:t>
        <a:bodyPr/>
        <a:lstStyle/>
        <a:p>
          <a:r>
            <a:rPr lang="fr-BE" dirty="0"/>
            <a:t>20 %</a:t>
          </a:r>
        </a:p>
      </dgm:t>
    </dgm:pt>
    <dgm:pt modelId="{0FEAE8EC-5F23-43DD-BBF5-1AED4CDA24EC}" type="parTrans" cxnId="{B41578FE-4C0F-44F3-9363-E0B6BBEE3067}">
      <dgm:prSet/>
      <dgm:spPr/>
      <dgm:t>
        <a:bodyPr/>
        <a:lstStyle/>
        <a:p>
          <a:endParaRPr lang="fr-BE"/>
        </a:p>
      </dgm:t>
    </dgm:pt>
    <dgm:pt modelId="{62AA261D-4043-4489-8600-7B1EE1D2AFC8}" type="sibTrans" cxnId="{B41578FE-4C0F-44F3-9363-E0B6BBEE3067}">
      <dgm:prSet/>
      <dgm:spPr/>
      <dgm:t>
        <a:bodyPr/>
        <a:lstStyle/>
        <a:p>
          <a:endParaRPr lang="fr-BE"/>
        </a:p>
      </dgm:t>
    </dgm:pt>
    <dgm:pt modelId="{5C16AA9B-6C98-40B6-BE13-DDFB2FA9B79B}">
      <dgm:prSet phldrT="[Texte]"/>
      <dgm:spPr/>
      <dgm:t>
        <a:bodyPr/>
        <a:lstStyle/>
        <a:p>
          <a:r>
            <a:rPr lang="fr-BE" dirty="0"/>
            <a:t>B</a:t>
          </a:r>
        </a:p>
      </dgm:t>
    </dgm:pt>
    <dgm:pt modelId="{3EEF7589-1731-4F7D-82C6-AC2FF5124884}" type="parTrans" cxnId="{D3FD2525-F625-4FF9-8540-A3EFC2EC9C82}">
      <dgm:prSet/>
      <dgm:spPr/>
      <dgm:t>
        <a:bodyPr/>
        <a:lstStyle/>
        <a:p>
          <a:endParaRPr lang="fr-BE"/>
        </a:p>
      </dgm:t>
    </dgm:pt>
    <dgm:pt modelId="{845262A5-75E9-44CA-BEF8-F603C9991FD6}" type="sibTrans" cxnId="{D3FD2525-F625-4FF9-8540-A3EFC2EC9C82}">
      <dgm:prSet/>
      <dgm:spPr/>
      <dgm:t>
        <a:bodyPr/>
        <a:lstStyle/>
        <a:p>
          <a:endParaRPr lang="fr-BE"/>
        </a:p>
      </dgm:t>
    </dgm:pt>
    <dgm:pt modelId="{4960775A-AAFD-426F-ADAA-A141E111E30F}">
      <dgm:prSet phldrT="[Texte]"/>
      <dgm:spPr/>
      <dgm:t>
        <a:bodyPr/>
        <a:lstStyle/>
        <a:p>
          <a:r>
            <a:rPr lang="fr-BE" b="1" dirty="0"/>
            <a:t>Epreuves courtes (Décembre – Mai)</a:t>
          </a:r>
        </a:p>
      </dgm:t>
    </dgm:pt>
    <dgm:pt modelId="{BB71B6CC-FA44-407F-A9BA-9A40250CE69D}" type="parTrans" cxnId="{03D3BF34-A632-4C4E-88C3-0261D84754D5}">
      <dgm:prSet/>
      <dgm:spPr/>
      <dgm:t>
        <a:bodyPr/>
        <a:lstStyle/>
        <a:p>
          <a:endParaRPr lang="fr-BE"/>
        </a:p>
      </dgm:t>
    </dgm:pt>
    <dgm:pt modelId="{D9170824-C443-493B-B983-11F02960B548}" type="sibTrans" cxnId="{03D3BF34-A632-4C4E-88C3-0261D84754D5}">
      <dgm:prSet/>
      <dgm:spPr/>
      <dgm:t>
        <a:bodyPr/>
        <a:lstStyle/>
        <a:p>
          <a:endParaRPr lang="fr-BE"/>
        </a:p>
      </dgm:t>
    </dgm:pt>
    <dgm:pt modelId="{09A6424D-3D8F-4733-A50F-2F5770B4F1C0}">
      <dgm:prSet phldrT="[Texte]" custT="1"/>
      <dgm:spPr/>
      <dgm:t>
        <a:bodyPr/>
        <a:lstStyle/>
        <a:p>
          <a:r>
            <a:rPr lang="fr-BE" sz="1600" b="0" dirty="0"/>
            <a:t>Mai – Juin</a:t>
          </a:r>
        </a:p>
      </dgm:t>
    </dgm:pt>
    <dgm:pt modelId="{CF3B4D9C-02E7-4910-8CBA-956054750C0E}" type="parTrans" cxnId="{F0126A31-97E6-4E9F-8B20-583F166A8268}">
      <dgm:prSet/>
      <dgm:spPr/>
      <dgm:t>
        <a:bodyPr/>
        <a:lstStyle/>
        <a:p>
          <a:endParaRPr lang="fr-BE"/>
        </a:p>
      </dgm:t>
    </dgm:pt>
    <dgm:pt modelId="{200443B8-3BB7-44AE-9E0F-BB921F08B6C7}" type="sibTrans" cxnId="{F0126A31-97E6-4E9F-8B20-583F166A8268}">
      <dgm:prSet/>
      <dgm:spPr/>
      <dgm:t>
        <a:bodyPr/>
        <a:lstStyle/>
        <a:p>
          <a:endParaRPr lang="fr-BE"/>
        </a:p>
      </dgm:t>
    </dgm:pt>
    <dgm:pt modelId="{CE89009C-E249-4198-9F24-2D05A8B1234D}">
      <dgm:prSet phldrT="[Texte]" custT="1"/>
      <dgm:spPr/>
      <dgm:t>
        <a:bodyPr/>
        <a:lstStyle/>
        <a:p>
          <a:r>
            <a:rPr lang="fr-BE" sz="1600" b="0" dirty="0"/>
            <a:t>5 Examens écrits (LI / Appro, LII / Appro, Maths, Deux matières Option 4 p)</a:t>
          </a:r>
        </a:p>
      </dgm:t>
    </dgm:pt>
    <dgm:pt modelId="{7BF2292C-03AB-4A3D-9E07-90E28FCCA4BE}" type="sibTrans" cxnId="{2EF2B173-26C8-450B-B985-8FBA72F87789}">
      <dgm:prSet/>
      <dgm:spPr/>
      <dgm:t>
        <a:bodyPr/>
        <a:lstStyle/>
        <a:p>
          <a:endParaRPr lang="fr-BE"/>
        </a:p>
      </dgm:t>
    </dgm:pt>
    <dgm:pt modelId="{85E5F3DF-A583-415F-9F41-EA63829F9830}" type="parTrans" cxnId="{2EF2B173-26C8-450B-B985-8FBA72F87789}">
      <dgm:prSet/>
      <dgm:spPr/>
      <dgm:t>
        <a:bodyPr/>
        <a:lstStyle/>
        <a:p>
          <a:endParaRPr lang="fr-BE"/>
        </a:p>
      </dgm:t>
    </dgm:pt>
    <dgm:pt modelId="{A7575026-FD97-4D54-895A-6288CCBE2045}">
      <dgm:prSet phldrT="[Texte]"/>
      <dgm:spPr/>
      <dgm:t>
        <a:bodyPr/>
        <a:lstStyle/>
        <a:p>
          <a:r>
            <a:rPr lang="fr-BE" dirty="0"/>
            <a:t>E</a:t>
          </a:r>
        </a:p>
      </dgm:t>
    </dgm:pt>
    <dgm:pt modelId="{BE5ABCD9-3BDF-428E-BAC6-779EFA6AEC06}" type="sibTrans" cxnId="{1151C390-61AF-4A7D-B9E8-905DDDCC5AE1}">
      <dgm:prSet/>
      <dgm:spPr/>
      <dgm:t>
        <a:bodyPr/>
        <a:lstStyle/>
        <a:p>
          <a:endParaRPr lang="fr-BE"/>
        </a:p>
      </dgm:t>
    </dgm:pt>
    <dgm:pt modelId="{1B31E0A9-B2DA-413E-835F-A70299640BB2}" type="parTrans" cxnId="{1151C390-61AF-4A7D-B9E8-905DDDCC5AE1}">
      <dgm:prSet/>
      <dgm:spPr/>
      <dgm:t>
        <a:bodyPr/>
        <a:lstStyle/>
        <a:p>
          <a:endParaRPr lang="fr-BE"/>
        </a:p>
      </dgm:t>
    </dgm:pt>
    <dgm:pt modelId="{F3344995-3BC1-4E6B-8BA2-285AF8A236FE}">
      <dgm:prSet phldrT="[Texte]"/>
      <dgm:spPr/>
      <dgm:t>
        <a:bodyPr/>
        <a:lstStyle/>
        <a:p>
          <a:r>
            <a:rPr lang="fr-BE" b="1" dirty="0"/>
            <a:t>Epreuves Longues – </a:t>
          </a:r>
          <a:r>
            <a:rPr lang="fr-BE" b="1" dirty="0" err="1"/>
            <a:t>Prebac</a:t>
          </a:r>
          <a:r>
            <a:rPr lang="fr-BE" b="1" dirty="0"/>
            <a:t> (Janvier)</a:t>
          </a:r>
        </a:p>
      </dgm:t>
    </dgm:pt>
    <dgm:pt modelId="{E88290F7-EF0C-4646-972C-E563A1BC5BE3}" type="parTrans" cxnId="{DCE9710E-5DED-4B18-8BD1-F2D5C05BFB1B}">
      <dgm:prSet/>
      <dgm:spPr/>
      <dgm:t>
        <a:bodyPr/>
        <a:lstStyle/>
        <a:p>
          <a:endParaRPr lang="fr-BE"/>
        </a:p>
      </dgm:t>
    </dgm:pt>
    <dgm:pt modelId="{179E7B79-B158-4E39-B63D-9FBD00E35266}" type="sibTrans" cxnId="{DCE9710E-5DED-4B18-8BD1-F2D5C05BFB1B}">
      <dgm:prSet/>
      <dgm:spPr/>
      <dgm:t>
        <a:bodyPr/>
        <a:lstStyle/>
        <a:p>
          <a:endParaRPr lang="fr-BE"/>
        </a:p>
      </dgm:t>
    </dgm:pt>
    <dgm:pt modelId="{A7A979A8-FFCF-486F-B206-5A3C84E9E19C}">
      <dgm:prSet phldrT="[Texte]"/>
      <dgm:spPr/>
      <dgm:t>
        <a:bodyPr/>
        <a:lstStyle/>
        <a:p>
          <a:r>
            <a:rPr lang="fr-BE" b="1" dirty="0"/>
            <a:t>30 %</a:t>
          </a:r>
        </a:p>
      </dgm:t>
    </dgm:pt>
    <dgm:pt modelId="{5891306B-AD0C-4FD6-A846-ED8BF5B3948B}" type="parTrans" cxnId="{2D841AED-B8E7-4A01-ABF7-B9BFCA7893DA}">
      <dgm:prSet/>
      <dgm:spPr/>
      <dgm:t>
        <a:bodyPr/>
        <a:lstStyle/>
        <a:p>
          <a:endParaRPr lang="fr-BE"/>
        </a:p>
      </dgm:t>
    </dgm:pt>
    <dgm:pt modelId="{23EA927B-664D-44F1-9A83-CCCA45A317F2}" type="sibTrans" cxnId="{2D841AED-B8E7-4A01-ABF7-B9BFCA7893DA}">
      <dgm:prSet/>
      <dgm:spPr/>
      <dgm:t>
        <a:bodyPr/>
        <a:lstStyle/>
        <a:p>
          <a:endParaRPr lang="fr-BE"/>
        </a:p>
      </dgm:t>
    </dgm:pt>
    <dgm:pt modelId="{2062CE00-E0E5-4CEC-81FB-CD2887F5DCED}">
      <dgm:prSet phldrT="[Texte]"/>
      <dgm:spPr/>
      <dgm:t>
        <a:bodyPr/>
        <a:lstStyle/>
        <a:p>
          <a:endParaRPr lang="fr-BE" sz="1200" dirty="0"/>
        </a:p>
      </dgm:t>
    </dgm:pt>
    <dgm:pt modelId="{D9A16A1E-5E86-47C5-A8E1-F5436547F74A}" type="parTrans" cxnId="{4A79F3B9-0026-4EF7-A5DE-DBD34B52E65D}">
      <dgm:prSet/>
      <dgm:spPr/>
      <dgm:t>
        <a:bodyPr/>
        <a:lstStyle/>
        <a:p>
          <a:endParaRPr lang="fr-BE"/>
        </a:p>
      </dgm:t>
    </dgm:pt>
    <dgm:pt modelId="{B750AE3D-6F52-4485-AE83-999BED107DCC}" type="sibTrans" cxnId="{4A79F3B9-0026-4EF7-A5DE-DBD34B52E65D}">
      <dgm:prSet/>
      <dgm:spPr/>
      <dgm:t>
        <a:bodyPr/>
        <a:lstStyle/>
        <a:p>
          <a:endParaRPr lang="fr-BE"/>
        </a:p>
      </dgm:t>
    </dgm:pt>
    <dgm:pt modelId="{EB48BA68-B1D1-40D0-BA12-01D3FEC998A5}">
      <dgm:prSet phldrT="[Texte]" custT="1"/>
      <dgm:spPr/>
      <dgm:t>
        <a:bodyPr/>
        <a:lstStyle/>
        <a:p>
          <a:r>
            <a:rPr lang="fr-BE" sz="1600" b="0" dirty="0"/>
            <a:t>7 % par examen = TOTAL 35 %</a:t>
          </a:r>
        </a:p>
      </dgm:t>
    </dgm:pt>
    <dgm:pt modelId="{C385E8D0-8528-48F3-BC0D-5F8024E0C93E}" type="parTrans" cxnId="{F883743D-B0BF-48E0-A89D-01890398AFE0}">
      <dgm:prSet/>
      <dgm:spPr/>
      <dgm:t>
        <a:bodyPr/>
        <a:lstStyle/>
        <a:p>
          <a:endParaRPr lang="fr-BE"/>
        </a:p>
      </dgm:t>
    </dgm:pt>
    <dgm:pt modelId="{32B271F6-D8C7-408A-A700-588762FCABD2}" type="sibTrans" cxnId="{F883743D-B0BF-48E0-A89D-01890398AFE0}">
      <dgm:prSet/>
      <dgm:spPr/>
      <dgm:t>
        <a:bodyPr/>
        <a:lstStyle/>
        <a:p>
          <a:endParaRPr lang="fr-BE"/>
        </a:p>
      </dgm:t>
    </dgm:pt>
    <dgm:pt modelId="{8934D8E6-6E00-4C87-9ED2-4EA5754CE4F6}" type="pres">
      <dgm:prSet presAssocID="{ECF69C21-BB5D-4529-80FA-3AB02863DF72}" presName="linearFlow" presStyleCnt="0">
        <dgm:presLayoutVars>
          <dgm:dir/>
          <dgm:animLvl val="lvl"/>
          <dgm:resizeHandles val="exact"/>
        </dgm:presLayoutVars>
      </dgm:prSet>
      <dgm:spPr/>
    </dgm:pt>
    <dgm:pt modelId="{5CB0B7EA-9CE0-42A3-B2A1-5C35D1EEA038}" type="pres">
      <dgm:prSet presAssocID="{7D50C6EB-9D7A-480A-8A9A-0E0FEDEB820D}" presName="composite" presStyleCnt="0"/>
      <dgm:spPr/>
    </dgm:pt>
    <dgm:pt modelId="{88B9AE08-69AF-4511-BD11-01B2EEEFB3EE}" type="pres">
      <dgm:prSet presAssocID="{7D50C6EB-9D7A-480A-8A9A-0E0FEDEB820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98D80D3-3D83-4153-B057-B33BB3F66974}" type="pres">
      <dgm:prSet presAssocID="{7D50C6EB-9D7A-480A-8A9A-0E0FEDEB820D}" presName="descendantText" presStyleLbl="alignAcc1" presStyleIdx="0" presStyleCnt="3" custLinFactNeighborY="-1572">
        <dgm:presLayoutVars>
          <dgm:bulletEnabled val="1"/>
        </dgm:presLayoutVars>
      </dgm:prSet>
      <dgm:spPr/>
    </dgm:pt>
    <dgm:pt modelId="{021D21E6-C033-4220-98E5-BA1AD5335BB4}" type="pres">
      <dgm:prSet presAssocID="{D5CB9E26-84E9-4118-B5DE-82E5557FF369}" presName="sp" presStyleCnt="0"/>
      <dgm:spPr/>
    </dgm:pt>
    <dgm:pt modelId="{B15B2367-D24B-425B-A3C9-20E99BA01F53}" type="pres">
      <dgm:prSet presAssocID="{5C16AA9B-6C98-40B6-BE13-DDFB2FA9B79B}" presName="composite" presStyleCnt="0"/>
      <dgm:spPr/>
    </dgm:pt>
    <dgm:pt modelId="{DC5B05C7-8931-43A2-8197-98832F1F7A0E}" type="pres">
      <dgm:prSet presAssocID="{5C16AA9B-6C98-40B6-BE13-DDFB2FA9B79B}" presName="parentText" presStyleLbl="alignNode1" presStyleIdx="1" presStyleCnt="3" custScaleY="115477">
        <dgm:presLayoutVars>
          <dgm:chMax val="1"/>
          <dgm:bulletEnabled val="1"/>
        </dgm:presLayoutVars>
      </dgm:prSet>
      <dgm:spPr/>
    </dgm:pt>
    <dgm:pt modelId="{2DBF77F8-179B-4FD4-9EEA-4CB20E4BD3AB}" type="pres">
      <dgm:prSet presAssocID="{5C16AA9B-6C98-40B6-BE13-DDFB2FA9B79B}" presName="descendantText" presStyleLbl="alignAcc1" presStyleIdx="1" presStyleCnt="3" custScaleY="124410">
        <dgm:presLayoutVars>
          <dgm:bulletEnabled val="1"/>
        </dgm:presLayoutVars>
      </dgm:prSet>
      <dgm:spPr/>
    </dgm:pt>
    <dgm:pt modelId="{8D3CFF40-B87A-4D33-8D26-BD279E46F7A3}" type="pres">
      <dgm:prSet presAssocID="{845262A5-75E9-44CA-BEF8-F603C9991FD6}" presName="sp" presStyleCnt="0"/>
      <dgm:spPr/>
    </dgm:pt>
    <dgm:pt modelId="{699FB548-2DF3-458B-A189-37B64E638CB4}" type="pres">
      <dgm:prSet presAssocID="{A7575026-FD97-4D54-895A-6288CCBE2045}" presName="composite" presStyleCnt="0"/>
      <dgm:spPr/>
    </dgm:pt>
    <dgm:pt modelId="{7D864B07-CD98-4880-8374-6F6E7296FDB7}" type="pres">
      <dgm:prSet presAssocID="{A7575026-FD97-4D54-895A-6288CCBE2045}" presName="parentText" presStyleLbl="alignNode1" presStyleIdx="2" presStyleCnt="3" custLinFactNeighborX="-1371" custLinFactNeighborY="27490">
        <dgm:presLayoutVars>
          <dgm:chMax val="1"/>
          <dgm:bulletEnabled val="1"/>
        </dgm:presLayoutVars>
      </dgm:prSet>
      <dgm:spPr/>
    </dgm:pt>
    <dgm:pt modelId="{38A3778E-167E-4059-A987-C0B8F3BBA1EF}" type="pres">
      <dgm:prSet presAssocID="{A7575026-FD97-4D54-895A-6288CCBE2045}" presName="descendantText" presStyleLbl="alignAcc1" presStyleIdx="2" presStyleCnt="3" custScaleX="97631" custScaleY="121739" custLinFactNeighborX="-1443" custLinFactNeighborY="6939">
        <dgm:presLayoutVars>
          <dgm:bulletEnabled val="1"/>
        </dgm:presLayoutVars>
      </dgm:prSet>
      <dgm:spPr/>
    </dgm:pt>
  </dgm:ptLst>
  <dgm:cxnLst>
    <dgm:cxn modelId="{DCE9710E-5DED-4B18-8BD1-F2D5C05BFB1B}" srcId="{5C16AA9B-6C98-40B6-BE13-DDFB2FA9B79B}" destId="{F3344995-3BC1-4E6B-8BA2-285AF8A236FE}" srcOrd="1" destOrd="0" parTransId="{E88290F7-EF0C-4646-972C-E563A1BC5BE3}" sibTransId="{179E7B79-B158-4E39-B63D-9FBD00E35266}"/>
    <dgm:cxn modelId="{05707A19-5D97-4A5F-84D6-A86E595AE9C4}" type="presOf" srcId="{EB48BA68-B1D1-40D0-BA12-01D3FEC998A5}" destId="{38A3778E-167E-4059-A987-C0B8F3BBA1EF}" srcOrd="0" destOrd="2" presId="urn:microsoft.com/office/officeart/2005/8/layout/chevron2"/>
    <dgm:cxn modelId="{D3FD2525-F625-4FF9-8540-A3EFC2EC9C82}" srcId="{ECF69C21-BB5D-4529-80FA-3AB02863DF72}" destId="{5C16AA9B-6C98-40B6-BE13-DDFB2FA9B79B}" srcOrd="1" destOrd="0" parTransId="{3EEF7589-1731-4F7D-82C6-AC2FF5124884}" sibTransId="{845262A5-75E9-44CA-BEF8-F603C9991FD6}"/>
    <dgm:cxn modelId="{021FD727-3FD0-4731-BD05-9B44B995B6A6}" type="presOf" srcId="{09A6424D-3D8F-4733-A50F-2F5770B4F1C0}" destId="{38A3778E-167E-4059-A987-C0B8F3BBA1EF}" srcOrd="0" destOrd="1" presId="urn:microsoft.com/office/officeart/2005/8/layout/chevron2"/>
    <dgm:cxn modelId="{F0126A31-97E6-4E9F-8B20-583F166A8268}" srcId="{A7575026-FD97-4D54-895A-6288CCBE2045}" destId="{09A6424D-3D8F-4733-A50F-2F5770B4F1C0}" srcOrd="1" destOrd="0" parTransId="{CF3B4D9C-02E7-4910-8CBA-956054750C0E}" sibTransId="{200443B8-3BB7-44AE-9E0F-BB921F08B6C7}"/>
    <dgm:cxn modelId="{5B760934-970B-499E-9612-A61DF73CE27A}" srcId="{ECF69C21-BB5D-4529-80FA-3AB02863DF72}" destId="{7D50C6EB-9D7A-480A-8A9A-0E0FEDEB820D}" srcOrd="0" destOrd="0" parTransId="{FFB7A10B-7B0C-46F7-B937-9020C58308F3}" sibTransId="{D5CB9E26-84E9-4118-B5DE-82E5557FF369}"/>
    <dgm:cxn modelId="{03D3BF34-A632-4C4E-88C3-0261D84754D5}" srcId="{5C16AA9B-6C98-40B6-BE13-DDFB2FA9B79B}" destId="{4960775A-AAFD-426F-ADAA-A141E111E30F}" srcOrd="0" destOrd="0" parTransId="{BB71B6CC-FA44-407F-A9BA-9A40250CE69D}" sibTransId="{D9170824-C443-493B-B983-11F02960B548}"/>
    <dgm:cxn modelId="{F883743D-B0BF-48E0-A89D-01890398AFE0}" srcId="{A7575026-FD97-4D54-895A-6288CCBE2045}" destId="{EB48BA68-B1D1-40D0-BA12-01D3FEC998A5}" srcOrd="2" destOrd="0" parTransId="{C385E8D0-8528-48F3-BC0D-5F8024E0C93E}" sibTransId="{32B271F6-D8C7-408A-A700-588762FCABD2}"/>
    <dgm:cxn modelId="{B6097A3D-64D3-4266-9F9D-065BAF2F4126}" type="presOf" srcId="{5C16AA9B-6C98-40B6-BE13-DDFB2FA9B79B}" destId="{DC5B05C7-8931-43A2-8197-98832F1F7A0E}" srcOrd="0" destOrd="0" presId="urn:microsoft.com/office/officeart/2005/8/layout/chevron2"/>
    <dgm:cxn modelId="{16D81348-E84C-4B14-9205-1AA088D28FED}" srcId="{7D50C6EB-9D7A-480A-8A9A-0E0FEDEB820D}" destId="{55C735D4-A732-4486-812B-000ADE043CC9}" srcOrd="0" destOrd="0" parTransId="{4D791EA4-4E9B-46FA-8012-3B1E247FC033}" sibTransId="{DB82E11F-9B54-4EEF-B87A-821F67BA3982}"/>
    <dgm:cxn modelId="{903D186E-9D79-483E-870A-A64157676EDF}" type="presOf" srcId="{55C735D4-A732-4486-812B-000ADE043CC9}" destId="{A98D80D3-3D83-4153-B057-B33BB3F66974}" srcOrd="0" destOrd="0" presId="urn:microsoft.com/office/officeart/2005/8/layout/chevron2"/>
    <dgm:cxn modelId="{2EF2B173-26C8-450B-B985-8FBA72F87789}" srcId="{A7575026-FD97-4D54-895A-6288CCBE2045}" destId="{CE89009C-E249-4198-9F24-2D05A8B1234D}" srcOrd="0" destOrd="0" parTransId="{85E5F3DF-A583-415F-9F41-EA63829F9830}" sibTransId="{7BF2292C-03AB-4A3D-9E07-90E28FCCA4BE}"/>
    <dgm:cxn modelId="{6ED90A7D-AB80-4E58-8310-8019420E4C83}" type="presOf" srcId="{79887140-201B-4F37-81DD-1280D845882E}" destId="{A98D80D3-3D83-4153-B057-B33BB3F66974}" srcOrd="0" destOrd="1" presId="urn:microsoft.com/office/officeart/2005/8/layout/chevron2"/>
    <dgm:cxn modelId="{65B4048C-ACE2-4C17-AA05-9887FC7036B5}" type="presOf" srcId="{A7A979A8-FFCF-486F-B206-5A3C84E9E19C}" destId="{2DBF77F8-179B-4FD4-9EEA-4CB20E4BD3AB}" srcOrd="0" destOrd="2" presId="urn:microsoft.com/office/officeart/2005/8/layout/chevron2"/>
    <dgm:cxn modelId="{D947768C-ABF2-4A99-8828-62784BECCC5B}" type="presOf" srcId="{2062CE00-E0E5-4CEC-81FB-CD2887F5DCED}" destId="{38A3778E-167E-4059-A987-C0B8F3BBA1EF}" srcOrd="0" destOrd="3" presId="urn:microsoft.com/office/officeart/2005/8/layout/chevron2"/>
    <dgm:cxn modelId="{1151C390-61AF-4A7D-B9E8-905DDDCC5AE1}" srcId="{ECF69C21-BB5D-4529-80FA-3AB02863DF72}" destId="{A7575026-FD97-4D54-895A-6288CCBE2045}" srcOrd="2" destOrd="0" parTransId="{1B31E0A9-B2DA-413E-835F-A70299640BB2}" sibTransId="{BE5ABCD9-3BDF-428E-BAC6-779EFA6AEC06}"/>
    <dgm:cxn modelId="{3CA0B493-2B9B-4F76-BBC0-37C66AD6E27A}" type="presOf" srcId="{CE89009C-E249-4198-9F24-2D05A8B1234D}" destId="{38A3778E-167E-4059-A987-C0B8F3BBA1EF}" srcOrd="0" destOrd="0" presId="urn:microsoft.com/office/officeart/2005/8/layout/chevron2"/>
    <dgm:cxn modelId="{4A0D299C-6FA9-4878-9BED-A6AFCBE42CD8}" type="presOf" srcId="{4960775A-AAFD-426F-ADAA-A141E111E30F}" destId="{2DBF77F8-179B-4FD4-9EEA-4CB20E4BD3AB}" srcOrd="0" destOrd="0" presId="urn:microsoft.com/office/officeart/2005/8/layout/chevron2"/>
    <dgm:cxn modelId="{4A79F3B9-0026-4EF7-A5DE-DBD34B52E65D}" srcId="{A7575026-FD97-4D54-895A-6288CCBE2045}" destId="{2062CE00-E0E5-4CEC-81FB-CD2887F5DCED}" srcOrd="3" destOrd="0" parTransId="{D9A16A1E-5E86-47C5-A8E1-F5436547F74A}" sibTransId="{B750AE3D-6F52-4485-AE83-999BED107DCC}"/>
    <dgm:cxn modelId="{E37CCFC0-490F-40E0-9EC5-3C851D21A18F}" type="presOf" srcId="{A7575026-FD97-4D54-895A-6288CCBE2045}" destId="{7D864B07-CD98-4880-8374-6F6E7296FDB7}" srcOrd="0" destOrd="0" presId="urn:microsoft.com/office/officeart/2005/8/layout/chevron2"/>
    <dgm:cxn modelId="{9D0069DF-A152-4715-B7C0-6A60FF27A911}" type="presOf" srcId="{F3344995-3BC1-4E6B-8BA2-285AF8A236FE}" destId="{2DBF77F8-179B-4FD4-9EEA-4CB20E4BD3AB}" srcOrd="0" destOrd="1" presId="urn:microsoft.com/office/officeart/2005/8/layout/chevron2"/>
    <dgm:cxn modelId="{2D841AED-B8E7-4A01-ABF7-B9BFCA7893DA}" srcId="{5C16AA9B-6C98-40B6-BE13-DDFB2FA9B79B}" destId="{A7A979A8-FFCF-486F-B206-5A3C84E9E19C}" srcOrd="2" destOrd="0" parTransId="{5891306B-AD0C-4FD6-A846-ED8BF5B3948B}" sibTransId="{23EA927B-664D-44F1-9A83-CCCA45A317F2}"/>
    <dgm:cxn modelId="{F53FC9F6-B69A-4225-8B5B-8B5CE4FEC498}" type="presOf" srcId="{7D50C6EB-9D7A-480A-8A9A-0E0FEDEB820D}" destId="{88B9AE08-69AF-4511-BD11-01B2EEEFB3EE}" srcOrd="0" destOrd="0" presId="urn:microsoft.com/office/officeart/2005/8/layout/chevron2"/>
    <dgm:cxn modelId="{7B57E4F8-1673-48CD-BD65-41A9514C0F51}" type="presOf" srcId="{ECF69C21-BB5D-4529-80FA-3AB02863DF72}" destId="{8934D8E6-6E00-4C87-9ED2-4EA5754CE4F6}" srcOrd="0" destOrd="0" presId="urn:microsoft.com/office/officeart/2005/8/layout/chevron2"/>
    <dgm:cxn modelId="{B41578FE-4C0F-44F3-9363-E0B6BBEE3067}" srcId="{7D50C6EB-9D7A-480A-8A9A-0E0FEDEB820D}" destId="{79887140-201B-4F37-81DD-1280D845882E}" srcOrd="1" destOrd="0" parTransId="{0FEAE8EC-5F23-43DD-BBF5-1AED4CDA24EC}" sibTransId="{62AA261D-4043-4489-8600-7B1EE1D2AFC8}"/>
    <dgm:cxn modelId="{59207DBD-E0A2-41F3-8F9D-A542A357F947}" type="presParOf" srcId="{8934D8E6-6E00-4C87-9ED2-4EA5754CE4F6}" destId="{5CB0B7EA-9CE0-42A3-B2A1-5C35D1EEA038}" srcOrd="0" destOrd="0" presId="urn:microsoft.com/office/officeart/2005/8/layout/chevron2"/>
    <dgm:cxn modelId="{6863429F-CBE7-45F7-BB53-AEBB35200274}" type="presParOf" srcId="{5CB0B7EA-9CE0-42A3-B2A1-5C35D1EEA038}" destId="{88B9AE08-69AF-4511-BD11-01B2EEEFB3EE}" srcOrd="0" destOrd="0" presId="urn:microsoft.com/office/officeart/2005/8/layout/chevron2"/>
    <dgm:cxn modelId="{23AA542D-B5BB-43B2-B943-C5D1166A3A66}" type="presParOf" srcId="{5CB0B7EA-9CE0-42A3-B2A1-5C35D1EEA038}" destId="{A98D80D3-3D83-4153-B057-B33BB3F66974}" srcOrd="1" destOrd="0" presId="urn:microsoft.com/office/officeart/2005/8/layout/chevron2"/>
    <dgm:cxn modelId="{0C34EC94-9677-43D5-9E24-A12122216D3A}" type="presParOf" srcId="{8934D8E6-6E00-4C87-9ED2-4EA5754CE4F6}" destId="{021D21E6-C033-4220-98E5-BA1AD5335BB4}" srcOrd="1" destOrd="0" presId="urn:microsoft.com/office/officeart/2005/8/layout/chevron2"/>
    <dgm:cxn modelId="{3274DE52-738D-4C02-858B-316A92A2EC39}" type="presParOf" srcId="{8934D8E6-6E00-4C87-9ED2-4EA5754CE4F6}" destId="{B15B2367-D24B-425B-A3C9-20E99BA01F53}" srcOrd="2" destOrd="0" presId="urn:microsoft.com/office/officeart/2005/8/layout/chevron2"/>
    <dgm:cxn modelId="{B6C1D60E-4258-41FC-85DE-090FB2929AFA}" type="presParOf" srcId="{B15B2367-D24B-425B-A3C9-20E99BA01F53}" destId="{DC5B05C7-8931-43A2-8197-98832F1F7A0E}" srcOrd="0" destOrd="0" presId="urn:microsoft.com/office/officeart/2005/8/layout/chevron2"/>
    <dgm:cxn modelId="{CCE6FFBA-CFE3-4568-83A2-7E1BD1F82716}" type="presParOf" srcId="{B15B2367-D24B-425B-A3C9-20E99BA01F53}" destId="{2DBF77F8-179B-4FD4-9EEA-4CB20E4BD3AB}" srcOrd="1" destOrd="0" presId="urn:microsoft.com/office/officeart/2005/8/layout/chevron2"/>
    <dgm:cxn modelId="{56B41C2E-5CD7-4578-AC84-D71321803CE1}" type="presParOf" srcId="{8934D8E6-6E00-4C87-9ED2-4EA5754CE4F6}" destId="{8D3CFF40-B87A-4D33-8D26-BD279E46F7A3}" srcOrd="3" destOrd="0" presId="urn:microsoft.com/office/officeart/2005/8/layout/chevron2"/>
    <dgm:cxn modelId="{E7A31B0B-F16C-4A55-A73A-F1401B2039B6}" type="presParOf" srcId="{8934D8E6-6E00-4C87-9ED2-4EA5754CE4F6}" destId="{699FB548-2DF3-458B-A189-37B64E638CB4}" srcOrd="4" destOrd="0" presId="urn:microsoft.com/office/officeart/2005/8/layout/chevron2"/>
    <dgm:cxn modelId="{7DDD60B1-40E0-4520-917D-5B97ACFC27FB}" type="presParOf" srcId="{699FB548-2DF3-458B-A189-37B64E638CB4}" destId="{7D864B07-CD98-4880-8374-6F6E7296FDB7}" srcOrd="0" destOrd="0" presId="urn:microsoft.com/office/officeart/2005/8/layout/chevron2"/>
    <dgm:cxn modelId="{8555A3D6-9C7D-4DF3-8946-3FCD47435A7F}" type="presParOf" srcId="{699FB548-2DF3-458B-A189-37B64E638CB4}" destId="{38A3778E-167E-4059-A987-C0B8F3BBA1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AE08-69AF-4511-BD11-01B2EEEFB3EE}">
      <dsp:nvSpPr>
        <dsp:cNvPr id="0" name=""/>
        <dsp:cNvSpPr/>
      </dsp:nvSpPr>
      <dsp:spPr>
        <a:xfrm rot="5400000">
          <a:off x="-184602" y="188297"/>
          <a:ext cx="1230683" cy="86147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A</a:t>
          </a:r>
        </a:p>
      </dsp:txBody>
      <dsp:txXfrm rot="-5400000">
        <a:off x="1" y="434433"/>
        <a:ext cx="861478" cy="369205"/>
      </dsp:txXfrm>
    </dsp:sp>
    <dsp:sp modelId="{A98D80D3-3D83-4153-B057-B33BB3F66974}">
      <dsp:nvSpPr>
        <dsp:cNvPr id="0" name=""/>
        <dsp:cNvSpPr/>
      </dsp:nvSpPr>
      <dsp:spPr>
        <a:xfrm rot="5400000">
          <a:off x="4192918" y="-3331439"/>
          <a:ext cx="799944" cy="746282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Tests A et travail en classe : </a:t>
          </a:r>
          <a:r>
            <a:rPr lang="fr-BE" sz="1600" b="1" u="sng" kern="1200" dirty="0"/>
            <a:t>Contrôle continu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/>
            <a:t>20 %</a:t>
          </a:r>
        </a:p>
      </dsp:txBody>
      <dsp:txXfrm rot="-5400000">
        <a:off x="861479" y="39050"/>
        <a:ext cx="7423773" cy="721844"/>
      </dsp:txXfrm>
    </dsp:sp>
    <dsp:sp modelId="{DC5B05C7-8931-43A2-8197-98832F1F7A0E}">
      <dsp:nvSpPr>
        <dsp:cNvPr id="0" name=""/>
        <dsp:cNvSpPr/>
      </dsp:nvSpPr>
      <dsp:spPr>
        <a:xfrm rot="5400000">
          <a:off x="-279838" y="1334221"/>
          <a:ext cx="1421155" cy="86147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B</a:t>
          </a:r>
        </a:p>
      </dsp:txBody>
      <dsp:txXfrm rot="-5400000">
        <a:off x="1" y="1485121"/>
        <a:ext cx="861478" cy="559677"/>
      </dsp:txXfrm>
    </dsp:sp>
    <dsp:sp modelId="{2DBF77F8-179B-4FD4-9EEA-4CB20E4BD3AB}">
      <dsp:nvSpPr>
        <dsp:cNvPr id="0" name=""/>
        <dsp:cNvSpPr/>
      </dsp:nvSpPr>
      <dsp:spPr>
        <a:xfrm rot="5400000">
          <a:off x="4095284" y="-2181821"/>
          <a:ext cx="995210" cy="746282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b="1" kern="1200" dirty="0"/>
            <a:t>Epreuves courtes (Décembre – Mai)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b="1" kern="1200" dirty="0"/>
            <a:t>Epreuves Longues – </a:t>
          </a:r>
          <a:r>
            <a:rPr lang="fr-BE" sz="1600" b="1" kern="1200" dirty="0" err="1"/>
            <a:t>Prebac</a:t>
          </a:r>
          <a:r>
            <a:rPr lang="fr-BE" sz="1600" b="1" kern="1200" dirty="0"/>
            <a:t> (Janvier)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b="1" kern="1200" dirty="0"/>
            <a:t>30 %</a:t>
          </a:r>
        </a:p>
      </dsp:txBody>
      <dsp:txXfrm rot="-5400000">
        <a:off x="861478" y="1100567"/>
        <a:ext cx="7414241" cy="898046"/>
      </dsp:txXfrm>
    </dsp:sp>
    <dsp:sp modelId="{7D864B07-CD98-4880-8374-6F6E7296FDB7}">
      <dsp:nvSpPr>
        <dsp:cNvPr id="0" name=""/>
        <dsp:cNvSpPr/>
      </dsp:nvSpPr>
      <dsp:spPr>
        <a:xfrm rot="5400000">
          <a:off x="-184602" y="2568393"/>
          <a:ext cx="1230683" cy="86147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E</a:t>
          </a:r>
        </a:p>
      </dsp:txBody>
      <dsp:txXfrm rot="-5400000">
        <a:off x="1" y="2814529"/>
        <a:ext cx="861478" cy="369205"/>
      </dsp:txXfrm>
    </dsp:sp>
    <dsp:sp modelId="{38A3778E-167E-4059-A987-C0B8F3BBA1EF}">
      <dsp:nvSpPr>
        <dsp:cNvPr id="0" name=""/>
        <dsp:cNvSpPr/>
      </dsp:nvSpPr>
      <dsp:spPr>
        <a:xfrm rot="5400000">
          <a:off x="3998279" y="-807438"/>
          <a:ext cx="973843" cy="728602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b="0" kern="1200" dirty="0"/>
            <a:t>5 Examens écrits (LI / Appro, LII / Appro, Maths, Deux matières Option 4 p)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b="0" kern="1200" dirty="0"/>
            <a:t>Mai – Juin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b="0" kern="1200" dirty="0"/>
            <a:t>7 % par examen = TOTAL 35 %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200" kern="1200" dirty="0"/>
        </a:p>
      </dsp:txBody>
      <dsp:txXfrm rot="-5400000">
        <a:off x="842187" y="2396193"/>
        <a:ext cx="7238490" cy="878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77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11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47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204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90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1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7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06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06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55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9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sz="3600"/>
            </a:lvl1pPr>
            <a:lvl2pPr lvl="1" rtl="0">
              <a:spcBef>
                <a:spcPts val="0"/>
              </a:spcBef>
              <a:defRPr sz="3600"/>
            </a:lvl2pPr>
            <a:lvl3pPr lvl="2" rtl="0">
              <a:spcBef>
                <a:spcPts val="0"/>
              </a:spcBef>
              <a:defRPr sz="3600"/>
            </a:lvl3pPr>
            <a:lvl4pPr lvl="3" rtl="0">
              <a:spcBef>
                <a:spcPts val="0"/>
              </a:spcBef>
              <a:defRPr sz="3600"/>
            </a:lvl4pPr>
            <a:lvl5pPr lvl="4" rtl="0">
              <a:spcBef>
                <a:spcPts val="0"/>
              </a:spcBef>
              <a:defRPr sz="3600"/>
            </a:lvl5pPr>
            <a:lvl6pPr lvl="5" rtl="0">
              <a:spcBef>
                <a:spcPts val="0"/>
              </a:spcBef>
              <a:defRPr sz="3600"/>
            </a:lvl6pPr>
            <a:lvl7pPr lvl="6" rtl="0">
              <a:spcBef>
                <a:spcPts val="0"/>
              </a:spcBef>
              <a:defRPr sz="3600"/>
            </a:lvl7pPr>
            <a:lvl8pPr lvl="7" rtl="0">
              <a:spcBef>
                <a:spcPts val="0"/>
              </a:spcBef>
              <a:defRPr sz="3600"/>
            </a:lvl8pPr>
            <a:lvl9pPr lvl="8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sc.eu/fr/European-Schools/studies-certificates/European-Baccalaure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4/relationships/chartEx" Target="../charts/chartEx6.xml"/><Relationship Id="rId7" Type="http://schemas.microsoft.com/office/2014/relationships/chartEx" Target="../charts/chartEx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14/relationships/chartEx" Target="../charts/chartEx7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14/relationships/chartEx" Target="../charts/chartEx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sc.eu/Documents/BAC_Handbook-en.pdf" TargetMode="External"/><Relationship Id="rId2" Type="http://schemas.openxmlformats.org/officeDocument/2006/relationships/hyperlink" Target="https://www.eeb1.com/en/pedagogical-information/european-baccalaurea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sc.eu/Documents/BAC_Handbook-de.pdf" TargetMode="External"/><Relationship Id="rId4" Type="http://schemas.openxmlformats.org/officeDocument/2006/relationships/hyperlink" Target="https://www.eursc.eu/Documents/BAC_Handbook-fr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10.xls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sc.eu/Documents/BAC_Handbook-f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852560" y="4831961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fr" sz="5400" dirty="0"/>
              <a:t>Le baccalauréat européen • S7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949838" y="5496127"/>
            <a:ext cx="7772400" cy="153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 dirty="0"/>
              <a:t>Informations valables en 2023 :</a:t>
            </a:r>
          </a:p>
          <a:p>
            <a:pPr lvl="0"/>
            <a:r>
              <a:rPr lang="fr" sz="1800" dirty="0"/>
              <a:t>d'après </a:t>
            </a:r>
            <a:r>
              <a:rPr lang="fr-BE" sz="1800" dirty="0">
                <a:solidFill>
                  <a:schemeClr val="tx1"/>
                </a:solidFill>
                <a:hlinkClick r:id="rId3"/>
              </a:rPr>
              <a:t>https://www.eursc.eu/en/European-Schools/European-Baccalaureate</a:t>
            </a:r>
            <a:endParaRPr lang="fr" sz="1800" dirty="0">
              <a:solidFill>
                <a:schemeClr val="tx1"/>
              </a:solidFill>
              <a:hlinkClick r:id="rId3"/>
            </a:endParaRPr>
          </a:p>
        </p:txBody>
      </p:sp>
      <p:pic>
        <p:nvPicPr>
          <p:cNvPr id="1026" name="Picture 2" descr="The mission of EEB I - EEB1">
            <a:extLst>
              <a:ext uri="{FF2B5EF4-FFF2-40B4-BE49-F238E27FC236}">
                <a16:creationId xmlns:a16="http://schemas.microsoft.com/office/drawing/2014/main" id="{1DFB4FC9-192B-4B17-BF23-100562F6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2" y="226010"/>
            <a:ext cx="4747260" cy="16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CB757-0D47-4858-A6F0-6053ED9B14A9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FCD03-209B-456E-8EB2-5105012B3135}"/>
              </a:ext>
            </a:extLst>
          </p:cNvPr>
          <p:cNvSpPr txBox="1"/>
          <p:nvPr/>
        </p:nvSpPr>
        <p:spPr>
          <a:xfrm>
            <a:off x="7664388" y="6611779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90100"/>
            <a:ext cx="8229600" cy="5920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 dirty="0"/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64238" y="89987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-BE" sz="3200" dirty="0"/>
              <a:t>Scenarios possibles </a:t>
            </a:r>
            <a:r>
              <a:rPr lang="en-US" sz="3200" dirty="0"/>
              <a:t>: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fr" sz="3200" dirty="0"/>
              <a:t>Note finale d’une matière :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dirty="0"/>
              <a:t>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dirty="0"/>
              <a:t>(C x 0,5 + E x 0,35) / 0,85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A9BC23CA-44C0-4A1C-BB32-12AB14D37A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04981"/>
                  </p:ext>
                </p:extLst>
              </p:nvPr>
            </p:nvGraphicFramePr>
            <p:xfrm>
              <a:off x="2991776" y="2991775"/>
              <a:ext cx="5122414" cy="35761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A9BC23CA-44C0-4A1C-BB32-12AB14D37A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1776" y="2991775"/>
                <a:ext cx="5122414" cy="357612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38E4877-2B52-4EA0-9DDF-3B811E70A1A4}"/>
              </a:ext>
            </a:extLst>
          </p:cNvPr>
          <p:cNvSpPr txBox="1"/>
          <p:nvPr/>
        </p:nvSpPr>
        <p:spPr>
          <a:xfrm>
            <a:off x="6387486" y="4378631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C 59 %</a:t>
            </a:r>
            <a:endParaRPr lang="x-non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A4003-CEF9-4D4D-825B-C5DEB4839307}"/>
              </a:ext>
            </a:extLst>
          </p:cNvPr>
          <p:cNvSpPr txBox="1"/>
          <p:nvPr/>
        </p:nvSpPr>
        <p:spPr>
          <a:xfrm>
            <a:off x="3147132" y="4179672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E 41 %</a:t>
            </a:r>
            <a:endParaRPr lang="x-none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156F8-CE21-4947-92EC-859157DB2005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B4ED3D-474B-4336-B456-F0F7EEF6326B}"/>
              </a:ext>
            </a:extLst>
          </p:cNvPr>
          <p:cNvSpPr txBox="1"/>
          <p:nvPr/>
        </p:nvSpPr>
        <p:spPr>
          <a:xfrm>
            <a:off x="7585971" y="5367482"/>
            <a:ext cx="2454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Exemple : </a:t>
            </a:r>
          </a:p>
          <a:p>
            <a:endParaRPr lang="fr-BE" b="1" dirty="0"/>
          </a:p>
          <a:p>
            <a:r>
              <a:rPr lang="fr-BE" b="1" dirty="0">
                <a:highlight>
                  <a:srgbClr val="FFFF00"/>
                </a:highlight>
              </a:rPr>
              <a:t>Option 4 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0AB1F-AE44-4C72-91FA-AC4BB9D372CE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354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90100"/>
            <a:ext cx="8229600" cy="5920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 dirty="0"/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64238" y="89987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-BE" sz="3200" dirty="0"/>
              <a:t>Scenarios possibles </a:t>
            </a:r>
            <a:r>
              <a:rPr lang="en-US" sz="3200" dirty="0"/>
              <a:t>: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fr" sz="3200" dirty="0"/>
              <a:t>Note finale d’une matière :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dirty="0"/>
              <a:t>(C x 0,5 + O x 0,15) / 0,65 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B1B35BD2-3003-42FB-90F3-20473A7183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65634875"/>
                  </p:ext>
                </p:extLst>
              </p:nvPr>
            </p:nvGraphicFramePr>
            <p:xfrm>
              <a:off x="2885243" y="3029070"/>
              <a:ext cx="5004045" cy="35388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B1B35BD2-3003-42FB-90F3-20473A7183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5243" y="3029070"/>
                <a:ext cx="5004045" cy="353883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4D7E893-5C79-456E-8313-B71550DF7747}"/>
              </a:ext>
            </a:extLst>
          </p:cNvPr>
          <p:cNvSpPr txBox="1"/>
          <p:nvPr/>
        </p:nvSpPr>
        <p:spPr>
          <a:xfrm>
            <a:off x="6431875" y="4398375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C 77 %</a:t>
            </a:r>
            <a:endParaRPr lang="x-non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E002D-29CC-4016-9E8F-9C83678668A1}"/>
              </a:ext>
            </a:extLst>
          </p:cNvPr>
          <p:cNvSpPr txBox="1"/>
          <p:nvPr/>
        </p:nvSpPr>
        <p:spPr>
          <a:xfrm>
            <a:off x="3301013" y="3916040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O 23 %</a:t>
            </a:r>
            <a:endParaRPr lang="x-none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66580-4A03-4DA0-9DD9-FEA72D23664F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BE1341-1269-4C4A-978F-553AFCA9E919}"/>
              </a:ext>
            </a:extLst>
          </p:cNvPr>
          <p:cNvSpPr txBox="1"/>
          <p:nvPr/>
        </p:nvSpPr>
        <p:spPr>
          <a:xfrm>
            <a:off x="164238" y="4946088"/>
            <a:ext cx="3756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Exemple : </a:t>
            </a:r>
          </a:p>
          <a:p>
            <a:endParaRPr lang="fr-BE" b="1" dirty="0"/>
          </a:p>
          <a:p>
            <a:r>
              <a:rPr lang="fr-BE" b="1" dirty="0">
                <a:highlight>
                  <a:srgbClr val="FFFF00"/>
                </a:highlight>
              </a:rPr>
              <a:t>Option 4 P </a:t>
            </a:r>
            <a:r>
              <a:rPr lang="fr-BE" b="1" dirty="0"/>
              <a:t>ou </a:t>
            </a:r>
            <a:r>
              <a:rPr lang="fr-BE" b="1" dirty="0">
                <a:highlight>
                  <a:srgbClr val="FFFF00"/>
                </a:highlight>
              </a:rPr>
              <a:t>Matière 2 P </a:t>
            </a:r>
            <a:r>
              <a:rPr lang="fr-BE" b="1" dirty="0"/>
              <a:t>ou </a:t>
            </a:r>
            <a:r>
              <a:rPr lang="fr-BE" b="1" dirty="0">
                <a:highlight>
                  <a:srgbClr val="FFFF00"/>
                </a:highlight>
              </a:rPr>
              <a:t>Math Appro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64EB7-A365-485C-82F5-17088FCD9E22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1756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90100"/>
            <a:ext cx="8229600" cy="5920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 dirty="0"/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64238" y="89987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-BE" sz="3200" dirty="0"/>
              <a:t>Scenarios possibles </a:t>
            </a:r>
            <a:r>
              <a:rPr lang="en-US" sz="3200" dirty="0"/>
              <a:t>: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fr" sz="3200" dirty="0"/>
              <a:t>Note finale d’une matière : 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dirty="0"/>
              <a:t>C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r>
              <a:rPr lang="en-US" sz="3200" dirty="0"/>
              <a:t>S</a:t>
            </a:r>
            <a:r>
              <a:rPr lang="fr" sz="3200" dirty="0"/>
              <a:t>ans oral / ni écrit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5B64D80-E72C-4ED5-88ED-9C4BD460A3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89687800"/>
                  </p:ext>
                </p:extLst>
              </p:nvPr>
            </p:nvGraphicFramePr>
            <p:xfrm>
              <a:off x="4110361" y="2405850"/>
              <a:ext cx="5282954" cy="43167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65B64D80-E72C-4ED5-88ED-9C4BD460A3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0361" y="2405850"/>
                <a:ext cx="5282954" cy="431670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35E6446-401C-4368-B10F-5DB3C2A1ECB5}"/>
              </a:ext>
            </a:extLst>
          </p:cNvPr>
          <p:cNvSpPr/>
          <p:nvPr/>
        </p:nvSpPr>
        <p:spPr>
          <a:xfrm>
            <a:off x="7591628" y="4164092"/>
            <a:ext cx="123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 C 100 %</a:t>
            </a:r>
            <a:endParaRPr lang="x-none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1FB1E-9923-4D3F-A27C-52C5CDD907B5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F9AB4-08F4-4576-90AD-CCF0A90BBA83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5958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90100"/>
            <a:ext cx="8229600" cy="5920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 dirty="0"/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0328" y="7708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-BE" sz="3200" dirty="0"/>
              <a:t>QUATRE Scenarios possibles </a:t>
            </a:r>
            <a:r>
              <a:rPr lang="en-US" sz="3200" dirty="0"/>
              <a:t>: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endParaRPr lang="en-US" sz="3200" dirty="0"/>
          </a:p>
          <a:p>
            <a:pPr marL="228600" lvl="0" algn="just" rtl="0"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fr" sz="3200" dirty="0">
                <a:highlight>
                  <a:srgbClr val="00FFFF"/>
                </a:highlight>
              </a:rPr>
              <a:t>Note finale d’une matière : </a:t>
            </a:r>
            <a:endParaRPr lang="fr" sz="3200" b="1" dirty="0">
              <a:highlight>
                <a:srgbClr val="00FFFF"/>
              </a:highlight>
            </a:endParaRP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2800" b="1" dirty="0"/>
              <a:t>(C x 0,5 + E x 0,35 + O x 0,15)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b="1" dirty="0"/>
              <a:t> 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b="1" dirty="0"/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b="1" dirty="0"/>
              <a:t>                     </a:t>
            </a:r>
            <a:r>
              <a:rPr lang="fr" sz="2800" b="1" dirty="0"/>
              <a:t>(C x 0,5 + E x 0,35) / 0,85</a:t>
            </a:r>
            <a:endParaRPr lang="fr" sz="3200" b="1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b="1" dirty="0"/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b="1" dirty="0"/>
              <a:t>  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b="1" dirty="0"/>
              <a:t>   </a:t>
            </a:r>
            <a:r>
              <a:rPr lang="fr" sz="2800" b="1" dirty="0"/>
              <a:t>(C x 0,5 + O x 0,15) / 0,65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2800" b="1" dirty="0"/>
              <a:t>                                                                C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A6A8671-3CE8-41D8-A148-63E6A26D76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48889550"/>
                  </p:ext>
                </p:extLst>
              </p:nvPr>
            </p:nvGraphicFramePr>
            <p:xfrm>
              <a:off x="-507711" y="2331468"/>
              <a:ext cx="3107184" cy="23348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7A6A8671-3CE8-41D8-A148-63E6A26D76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07711" y="2331468"/>
                <a:ext cx="3107184" cy="233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A9BC23CA-44C0-4A1C-BB32-12AB14D37A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83424757"/>
                  </p:ext>
                </p:extLst>
              </p:nvPr>
            </p:nvGraphicFramePr>
            <p:xfrm>
              <a:off x="6804736" y="2150678"/>
              <a:ext cx="3107184" cy="23348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A9BC23CA-44C0-4A1C-BB32-12AB14D37A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4736" y="2150678"/>
                <a:ext cx="3107184" cy="233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B1B35BD2-3003-42FB-90F3-20473A7183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03109069"/>
                  </p:ext>
                </p:extLst>
              </p:nvPr>
            </p:nvGraphicFramePr>
            <p:xfrm>
              <a:off x="-767919" y="4666295"/>
              <a:ext cx="3107184" cy="23348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B1B35BD2-3003-42FB-90F3-20473A7183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67919" y="4666295"/>
                <a:ext cx="3107184" cy="233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5B64D80-E72C-4ED5-88ED-9C4BD460A3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9930635"/>
                  </p:ext>
                </p:extLst>
              </p:nvPr>
            </p:nvGraphicFramePr>
            <p:xfrm>
              <a:off x="6804736" y="4414359"/>
              <a:ext cx="3107184" cy="23348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65B64D80-E72C-4ED5-88ED-9C4BD460A3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4736" y="4414359"/>
                <a:ext cx="3107184" cy="2334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488895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La note préliminaire (C, 50%)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fr" sz="2000" dirty="0"/>
              <a:t>Résultante de deux éléments: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" sz="2000" dirty="0"/>
              <a:t>Notes de classe (notes A) : 20 points sur 50 dans le calcul de la note préliminaire</a:t>
            </a:r>
          </a:p>
          <a:p>
            <a:pPr lvl="0" algn="just" rtl="0">
              <a:spcBef>
                <a:spcPts val="0"/>
              </a:spcBef>
              <a:buNone/>
            </a:pPr>
            <a:endParaRPr sz="2000" dirty="0"/>
          </a:p>
          <a:p>
            <a:pPr marL="457200" indent="-228600" algn="just"/>
            <a:r>
              <a:rPr lang="fr" sz="2000" dirty="0"/>
              <a:t>Notes des épreuves partielles (notes B) : 30 points sur 50 dans le calcul de la note préliminaire.  </a:t>
            </a:r>
          </a:p>
          <a:p>
            <a:pPr lvl="0" algn="just" rtl="0">
              <a:spcBef>
                <a:spcPts val="0"/>
              </a:spcBef>
              <a:buNone/>
            </a:pPr>
            <a:endParaRPr sz="20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DE08CB54-E569-454F-8232-DC0D31712D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84976226"/>
                  </p:ext>
                </p:extLst>
              </p:nvPr>
            </p:nvGraphicFramePr>
            <p:xfrm>
              <a:off x="2618912" y="3044533"/>
              <a:ext cx="5004045" cy="35388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DE08CB54-E569-454F-8232-DC0D31712D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8912" y="3044533"/>
                <a:ext cx="5004045" cy="353883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8825FA-5B8A-4DCC-B440-2AFB950C84DE}"/>
              </a:ext>
            </a:extLst>
          </p:cNvPr>
          <p:cNvSpPr txBox="1"/>
          <p:nvPr/>
        </p:nvSpPr>
        <p:spPr>
          <a:xfrm>
            <a:off x="2863052" y="4300720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A 20 %</a:t>
            </a:r>
            <a:endParaRPr lang="x-non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0E502-268C-45BC-AD31-27340C8A548F}"/>
              </a:ext>
            </a:extLst>
          </p:cNvPr>
          <p:cNvSpPr txBox="1"/>
          <p:nvPr/>
        </p:nvSpPr>
        <p:spPr>
          <a:xfrm>
            <a:off x="5971716" y="4413838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B 30 %</a:t>
            </a:r>
            <a:endParaRPr lang="x-none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F120B-3B66-4540-A372-66048E047B2B}"/>
              </a:ext>
            </a:extLst>
          </p:cNvPr>
          <p:cNvSpPr txBox="1"/>
          <p:nvPr/>
        </p:nvSpPr>
        <p:spPr>
          <a:xfrm>
            <a:off x="4838330" y="4500775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C</a:t>
            </a:r>
            <a:endParaRPr lang="x-non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C82BD-502B-46DB-8742-9149DDE1B8E3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96D85-F6A8-4FFC-BE74-221BB7373B41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-79899" y="-436563"/>
            <a:ext cx="8643327" cy="19726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Les notes de classe (A, 20%)  </a:t>
            </a:r>
            <a:br>
              <a:rPr lang="fr" dirty="0"/>
            </a:br>
            <a:endParaRPr lang="fr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marL="457200" indent="-228600" algn="just"/>
            <a:r>
              <a:rPr lang="fr">
                <a:solidFill>
                  <a:srgbClr val="000000"/>
                </a:solidFill>
              </a:rPr>
              <a:t>Doivent refléter les performances des candidats dans leur travail en classe.</a:t>
            </a:r>
          </a:p>
          <a:p>
            <a:pPr marL="457200" indent="-228600" algn="just"/>
            <a:endParaRPr lang="fr">
              <a:solidFill>
                <a:srgbClr val="000000"/>
              </a:solidFill>
            </a:endParaRPr>
          </a:p>
          <a:p>
            <a:pPr marL="457200" lvl="0" indent="-228600" algn="just">
              <a:spcBef>
                <a:spcPts val="0"/>
              </a:spcBef>
              <a:buChar char="●"/>
            </a:pPr>
            <a:r>
              <a:rPr lang="fr">
                <a:solidFill>
                  <a:srgbClr val="000000"/>
                </a:solidFill>
              </a:rPr>
              <a:t>La note de classe sera la moyenne des 2 notes A de chaque semestre (sauf morale/religion).</a:t>
            </a:r>
            <a:endParaRPr lang="fr">
              <a:solidFill>
                <a:schemeClr val="tx1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22A02-C01E-4F29-A2F3-53A0D49F49E4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E7F3D-2197-4504-984A-492EA6E4DE53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199" y="2567866"/>
            <a:ext cx="883762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 Une épreuve </a:t>
            </a:r>
            <a:r>
              <a:rPr lang="fr" b="1" u="sng" dirty="0"/>
              <a:t>par semestre</a:t>
            </a:r>
            <a:r>
              <a:rPr lang="fr" b="1" dirty="0"/>
              <a:t> </a:t>
            </a:r>
            <a:r>
              <a:rPr lang="fr" dirty="0"/>
              <a:t>pour Philo2 et maths appro et les cours complémentaires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 2 épreuves (durée : 1 période) </a:t>
            </a:r>
            <a:r>
              <a:rPr lang="fr" b="1" u="sng" dirty="0"/>
              <a:t>par semestre </a:t>
            </a:r>
            <a:r>
              <a:rPr lang="fr" dirty="0"/>
              <a:t>lors des cours pour bio2, géo2, his2 </a:t>
            </a:r>
            <a:r>
              <a:rPr lang="fr" dirty="0">
                <a:sym typeface="Wingdings" panose="05000000000000000000" pitchFamily="2" charset="2"/>
              </a:rPr>
              <a:t>    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fr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UNE EPREUVE HARMONISEE (Durée : 2 périodes)</a:t>
            </a:r>
            <a:endParaRPr lang="fr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 Tests organisés en fin de séquences pour l’éducation physique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AF7A4-C9F8-4BD5-A10B-96F20DF7A912}"/>
              </a:ext>
            </a:extLst>
          </p:cNvPr>
          <p:cNvSpPr/>
          <p:nvPr/>
        </p:nvSpPr>
        <p:spPr>
          <a:xfrm>
            <a:off x="377301" y="1632102"/>
            <a:ext cx="8291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sz="3000" dirty="0">
                <a:solidFill>
                  <a:schemeClr val="dk1"/>
                </a:solidFill>
              </a:rPr>
              <a:t>Série d’épreuves  </a:t>
            </a:r>
            <a:r>
              <a:rPr lang="fr" sz="30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rPr>
              <a:t>**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rPr>
              <a:t>COURTES**</a:t>
            </a:r>
            <a:r>
              <a:rPr lang="fr" sz="30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rPr>
              <a:t>  </a:t>
            </a:r>
            <a:r>
              <a:rPr lang="fr" sz="3000" dirty="0">
                <a:solidFill>
                  <a:schemeClr val="dk1"/>
                </a:solidFill>
              </a:rPr>
              <a:t>2 </a:t>
            </a:r>
            <a:r>
              <a:rPr lang="en-US" sz="3000" dirty="0" err="1">
                <a:solidFill>
                  <a:schemeClr val="dk1"/>
                </a:solidFill>
              </a:rPr>
              <a:t>Périodes</a:t>
            </a:r>
            <a:endParaRPr lang="en-US" sz="3000" dirty="0">
              <a:solidFill>
                <a:schemeClr val="dk1"/>
              </a:solidFill>
            </a:endParaRPr>
          </a:p>
          <a:p>
            <a:r>
              <a:rPr lang="fr-BE" sz="3000" dirty="0">
                <a:solidFill>
                  <a:schemeClr val="dk1"/>
                </a:solidFill>
              </a:rPr>
              <a:t>	Décembre </a:t>
            </a:r>
            <a:r>
              <a:rPr lang="en-US" sz="3000" dirty="0">
                <a:solidFill>
                  <a:schemeClr val="dk1"/>
                </a:solidFill>
              </a:rPr>
              <a:t>2022 et </a:t>
            </a:r>
            <a:r>
              <a:rPr lang="en-US" sz="3000" dirty="0" err="1">
                <a:solidFill>
                  <a:schemeClr val="dk1"/>
                </a:solidFill>
              </a:rPr>
              <a:t>Avril</a:t>
            </a:r>
            <a:r>
              <a:rPr lang="en-US" sz="3000" dirty="0">
                <a:solidFill>
                  <a:schemeClr val="dk1"/>
                </a:solidFill>
              </a:rPr>
              <a:t>/Mai 2023</a:t>
            </a:r>
            <a:endParaRPr lang="x-none" sz="3000" dirty="0">
              <a:solidFill>
                <a:schemeClr val="dk1"/>
              </a:solidFill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CC9B3F64-9AF7-45E1-914D-EA2497A82B35}"/>
              </a:ext>
            </a:extLst>
          </p:cNvPr>
          <p:cNvSpPr txBox="1">
            <a:spLocks/>
          </p:cNvSpPr>
          <p:nvPr/>
        </p:nvSpPr>
        <p:spPr>
          <a:xfrm>
            <a:off x="180559" y="403246"/>
            <a:ext cx="868522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3200" dirty="0"/>
              <a:t>B, 30% </a:t>
            </a:r>
          </a:p>
          <a:p>
            <a:r>
              <a:rPr lang="fr" sz="3200" dirty="0"/>
              <a:t>Les notes des épreuves partielles  (</a:t>
            </a:r>
            <a:r>
              <a:rPr lang="en-US" sz="3200" dirty="0" err="1">
                <a:highlight>
                  <a:srgbClr val="000000"/>
                </a:highlight>
              </a:rPr>
              <a:t>courtes</a:t>
            </a:r>
            <a:r>
              <a:rPr lang="en-US" sz="3200" dirty="0"/>
              <a:t> et </a:t>
            </a:r>
            <a:r>
              <a:rPr lang="en-US" sz="3200" dirty="0" err="1">
                <a:solidFill>
                  <a:schemeClr val="tx1"/>
                </a:solidFill>
                <a:highlight>
                  <a:srgbClr val="C0C0C0"/>
                </a:highlight>
              </a:rPr>
              <a:t>longues</a:t>
            </a:r>
            <a:r>
              <a:rPr lang="en-US" sz="3200" dirty="0"/>
              <a:t>)</a:t>
            </a:r>
            <a:r>
              <a:rPr lang="fr" sz="3200" dirty="0"/>
              <a:t>: </a:t>
            </a:r>
            <a:r>
              <a:rPr lang="en-US" sz="3200" dirty="0" err="1"/>
              <a:t>Harmonisées</a:t>
            </a:r>
            <a:r>
              <a:rPr lang="en-US" sz="3200" dirty="0"/>
              <a:t> au sein de </a:t>
            </a:r>
            <a:r>
              <a:rPr lang="en-US" sz="3200" dirty="0" err="1"/>
              <a:t>l’école</a:t>
            </a:r>
            <a:endParaRPr lang="f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B3529-FAEF-40C2-B2C3-8AA2BBD63259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3F0AB-67B1-410C-94A7-73AA65AB421F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763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3200" dirty="0"/>
              <a:t>Les notes des épreuves partielles (B, 30%) : </a:t>
            </a:r>
            <a:r>
              <a:rPr lang="en-US" sz="3200" dirty="0" err="1"/>
              <a:t>Harmonisées</a:t>
            </a:r>
            <a:r>
              <a:rPr lang="en-US" sz="3200" dirty="0"/>
              <a:t> au sein de </a:t>
            </a:r>
            <a:r>
              <a:rPr lang="en-US" sz="3200" dirty="0" err="1"/>
              <a:t>l’école</a:t>
            </a:r>
            <a:endParaRPr lang="fr" sz="3200"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r>
              <a:rPr lang="en-US" dirty="0"/>
              <a:t>PREBAC -ECRIT (</a:t>
            </a:r>
            <a:r>
              <a:rPr lang="en-US" u="sng" dirty="0">
                <a:highlight>
                  <a:srgbClr val="C0C0C0"/>
                </a:highlight>
              </a:rPr>
              <a:t>JANVIER</a:t>
            </a:r>
            <a:r>
              <a:rPr lang="en-US" dirty="0"/>
              <a:t>) </a:t>
            </a:r>
            <a:r>
              <a:rPr lang="fr" dirty="0"/>
              <a:t>Série d’épreuves  </a:t>
            </a:r>
            <a:r>
              <a:rPr lang="fr" dirty="0">
                <a:highlight>
                  <a:srgbClr val="FFFF00"/>
                </a:highlight>
              </a:rPr>
              <a:t>**</a:t>
            </a:r>
            <a:r>
              <a:rPr lang="en-US" dirty="0">
                <a:highlight>
                  <a:srgbClr val="FFFF00"/>
                </a:highlight>
              </a:rPr>
              <a:t>LONGUES**</a:t>
            </a:r>
            <a:r>
              <a:rPr lang="fr" dirty="0">
                <a:highlight>
                  <a:srgbClr val="FFFF00"/>
                </a:highlight>
              </a:rPr>
              <a:t> </a:t>
            </a:r>
            <a:r>
              <a:rPr lang="fr" dirty="0"/>
              <a:t>regroupées </a:t>
            </a:r>
          </a:p>
          <a:p>
            <a:pPr marL="685800" indent="-457200"/>
            <a:r>
              <a:rPr lang="fr" dirty="0"/>
              <a:t>Langue I, </a:t>
            </a:r>
          </a:p>
          <a:p>
            <a:pPr marL="685800" indent="-457200"/>
            <a:r>
              <a:rPr lang="fr" dirty="0"/>
              <a:t>Langue II, </a:t>
            </a:r>
          </a:p>
          <a:p>
            <a:pPr marL="685800" indent="-457200"/>
            <a:r>
              <a:rPr lang="fr" dirty="0"/>
              <a:t>Mathématiques (3 &amp; 5 périodes), </a:t>
            </a:r>
          </a:p>
          <a:p>
            <a:pPr marL="685800" indent="-457200"/>
            <a:r>
              <a:rPr lang="fr" dirty="0"/>
              <a:t>Toutes les options (4 périodes), </a:t>
            </a:r>
          </a:p>
          <a:p>
            <a:pPr marL="685800" indent="-457200"/>
            <a:r>
              <a:rPr lang="fr" dirty="0"/>
              <a:t>Langue I approfondissement,</a:t>
            </a:r>
          </a:p>
          <a:p>
            <a:pPr marL="685800" indent="-457200"/>
            <a:r>
              <a:rPr lang="fr" dirty="0"/>
              <a:t>et</a:t>
            </a:r>
          </a:p>
          <a:p>
            <a:pPr marL="685800" indent="-457200"/>
            <a:r>
              <a:rPr lang="fr" dirty="0"/>
              <a:t>Langue II, approfondissement.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604A-D24C-4353-810D-02EB61F7578E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09F05-2F73-493F-9CAD-D386B4789C08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489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" sz="2800" dirty="0"/>
              <a:t>Épreuves finales écrites (E, 35%)</a:t>
            </a:r>
            <a:r>
              <a:rPr lang="en-US" sz="2800" dirty="0"/>
              <a:t> </a:t>
            </a:r>
            <a:r>
              <a:rPr lang="en-US" sz="2800" dirty="0" err="1"/>
              <a:t>Harmonisées</a:t>
            </a:r>
            <a:r>
              <a:rPr lang="en-US" sz="2800" dirty="0"/>
              <a:t> au sein de </a:t>
            </a:r>
            <a:r>
              <a:rPr lang="en-US" sz="2800" dirty="0">
                <a:highlight>
                  <a:srgbClr val="000000"/>
                </a:highlight>
              </a:rPr>
              <a:t>TOUTES </a:t>
            </a:r>
            <a:r>
              <a:rPr lang="en-US" sz="2800" dirty="0"/>
              <a:t>les </a:t>
            </a:r>
            <a:r>
              <a:rPr lang="en-US" sz="2800" dirty="0" err="1"/>
              <a:t>écoles</a:t>
            </a:r>
            <a:r>
              <a:rPr lang="en-US" sz="2800" dirty="0"/>
              <a:t> </a:t>
            </a:r>
            <a:r>
              <a:rPr lang="en-US" sz="2800" dirty="0" err="1"/>
              <a:t>Européennes</a:t>
            </a:r>
            <a:endParaRPr lang="fr" sz="280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509247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 5 Epreuves écrites </a:t>
            </a:r>
            <a:r>
              <a:rPr lang="fr" b="1" dirty="0"/>
              <a:t>: </a:t>
            </a:r>
          </a:p>
          <a:p>
            <a:pPr marL="514350" lvl="0" indent="-514350" rtl="0">
              <a:spcBef>
                <a:spcPts val="0"/>
              </a:spcBef>
              <a:buAutoNum type="arabicPeriod"/>
            </a:pPr>
            <a:r>
              <a:rPr lang="fr" dirty="0"/>
              <a:t>Langue I ou Langue I approfondissement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2. Langue II ou Langue II approfondissement</a:t>
            </a:r>
          </a:p>
          <a:p>
            <a:pPr lvl="0" rtl="0">
              <a:spcBef>
                <a:spcPts val="0"/>
              </a:spcBef>
              <a:buNone/>
            </a:pPr>
            <a:endParaRPr lang="fr" dirty="0"/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highlight>
                  <a:srgbClr val="FFFF00"/>
                </a:highlight>
              </a:rPr>
              <a:t>Attention  : LI </a:t>
            </a:r>
            <a:r>
              <a:rPr lang="en-US" dirty="0" err="1">
                <a:highlight>
                  <a:srgbClr val="FFFF00"/>
                </a:highlight>
              </a:rPr>
              <a:t>Appro</a:t>
            </a:r>
            <a:r>
              <a:rPr lang="en-US" dirty="0">
                <a:highlight>
                  <a:srgbClr val="FFFF00"/>
                </a:highlight>
              </a:rPr>
              <a:t> et L II </a:t>
            </a:r>
            <a:r>
              <a:rPr lang="en-US" dirty="0" err="1">
                <a:highlight>
                  <a:srgbClr val="FFFF00"/>
                </a:highlight>
              </a:rPr>
              <a:t>Appro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priment</a:t>
            </a:r>
            <a:r>
              <a:rPr lang="en-US" dirty="0">
                <a:highlight>
                  <a:srgbClr val="FFFF00"/>
                </a:highlight>
              </a:rPr>
              <a:t> sur LI et LII </a:t>
            </a:r>
          </a:p>
          <a:p>
            <a:pPr lvl="0" rtl="0">
              <a:spcBef>
                <a:spcPts val="0"/>
              </a:spcBef>
              <a:buNone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lvl="0" rtl="0">
              <a:spcBef>
                <a:spcPts val="0"/>
              </a:spcBef>
              <a:buNone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 Examen ECRIT sera  : Langue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Appro</a:t>
            </a:r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6E2AB-2F42-46D1-A568-5E8EEF7880DA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02ADA-108C-4A42-AD81-7B3E7B265303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489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" sz="2800" dirty="0"/>
              <a:t>Épreuves finales écrites (E, 35%)</a:t>
            </a:r>
            <a:r>
              <a:rPr lang="en-US" sz="2800" dirty="0"/>
              <a:t> </a:t>
            </a:r>
            <a:r>
              <a:rPr lang="en-US" sz="2800" dirty="0" err="1"/>
              <a:t>Harmonisées</a:t>
            </a:r>
            <a:r>
              <a:rPr lang="en-US" sz="2800" dirty="0"/>
              <a:t> au sein de </a:t>
            </a:r>
            <a:r>
              <a:rPr lang="en-US" sz="2800" dirty="0">
                <a:highlight>
                  <a:srgbClr val="000000"/>
                </a:highlight>
              </a:rPr>
              <a:t>TOUTES </a:t>
            </a:r>
            <a:r>
              <a:rPr lang="en-US" sz="2800" dirty="0"/>
              <a:t>les </a:t>
            </a:r>
            <a:r>
              <a:rPr lang="en-US" sz="2800" dirty="0" err="1"/>
              <a:t>écoles</a:t>
            </a:r>
            <a:r>
              <a:rPr lang="en-US" sz="2800" dirty="0"/>
              <a:t> </a:t>
            </a:r>
            <a:r>
              <a:rPr lang="en-US" sz="2800" dirty="0" err="1"/>
              <a:t>Européennes</a:t>
            </a:r>
            <a:endParaRPr lang="fr" sz="280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9553" y="1375492"/>
            <a:ext cx="9299543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 5 Epreuves écrites </a:t>
            </a:r>
            <a:r>
              <a:rPr lang="fr" b="1" dirty="0"/>
              <a:t>: </a:t>
            </a:r>
          </a:p>
          <a:p>
            <a:pPr lvl="0" rtl="0">
              <a:spcBef>
                <a:spcPts val="0"/>
              </a:spcBef>
              <a:buNone/>
            </a:pPr>
            <a:endParaRPr lang="fr" dirty="0"/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3. Mathématiques 5 périodes ou 3 périodes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4. Option 4 périodes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dirty="0"/>
              <a:t>5. Option 4 périodes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u="sng" dirty="0"/>
              <a:t>D</a:t>
            </a:r>
            <a:r>
              <a:rPr lang="en-US" u="sng" dirty="0"/>
              <a:t>UREE des </a:t>
            </a:r>
            <a:r>
              <a:rPr lang="en-US" u="sng" dirty="0" err="1"/>
              <a:t>épreuves</a:t>
            </a:r>
            <a:r>
              <a:rPr lang="en-US" u="sng" dirty="0"/>
              <a:t> (</a:t>
            </a:r>
            <a:r>
              <a:rPr lang="en-US" u="sng" dirty="0" err="1"/>
              <a:t>en</a:t>
            </a:r>
            <a:r>
              <a:rPr lang="en-US" u="sng" dirty="0"/>
              <a:t> </a:t>
            </a:r>
            <a:r>
              <a:rPr lang="en-US" u="sng" dirty="0" err="1"/>
              <a:t>Annexe</a:t>
            </a:r>
            <a:r>
              <a:rPr lang="en-US" u="sng" dirty="0"/>
              <a:t>)</a:t>
            </a:r>
            <a:endParaRPr lang="fr" dirty="0"/>
          </a:p>
          <a:p>
            <a:pPr lvl="0" rtl="0">
              <a:spcBef>
                <a:spcPts val="0"/>
              </a:spcBef>
              <a:buNone/>
            </a:pPr>
            <a:r>
              <a:rPr lang="fr" dirty="0">
                <a:highlight>
                  <a:srgbClr val="FFFF00"/>
                </a:highlight>
              </a:rPr>
              <a:t>4h</a:t>
            </a:r>
            <a:r>
              <a:rPr lang="fr" dirty="0"/>
              <a:t> pour </a:t>
            </a:r>
            <a:r>
              <a:rPr lang="fr" dirty="0">
                <a:highlight>
                  <a:srgbClr val="FFFF00"/>
                </a:highlight>
              </a:rPr>
              <a:t>LI, LII, maths 5p</a:t>
            </a:r>
            <a:r>
              <a:rPr lang="fr" dirty="0"/>
              <a:t>, </a:t>
            </a:r>
            <a:r>
              <a:rPr lang="fr" dirty="0">
                <a:highlight>
                  <a:srgbClr val="00FFFF"/>
                </a:highlight>
              </a:rPr>
              <a:t>5h</a:t>
            </a:r>
            <a:r>
              <a:rPr lang="fr" dirty="0"/>
              <a:t> pour </a:t>
            </a:r>
            <a:r>
              <a:rPr lang="fr" dirty="0">
                <a:highlight>
                  <a:srgbClr val="00FFFF"/>
                </a:highlight>
              </a:rPr>
              <a:t>arts</a:t>
            </a:r>
            <a:r>
              <a:rPr lang="fr" dirty="0"/>
              <a:t>, </a:t>
            </a:r>
          </a:p>
          <a:p>
            <a:pPr lvl="0" rtl="0">
              <a:spcBef>
                <a:spcPts val="0"/>
              </a:spcBef>
              <a:buNone/>
            </a:pPr>
            <a:endParaRPr lang="fr" dirty="0">
              <a:highlight>
                <a:srgbClr val="00FF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" dirty="0">
                <a:highlight>
                  <a:srgbClr val="00FF00"/>
                </a:highlight>
              </a:rPr>
              <a:t>3h autres</a:t>
            </a:r>
            <a:r>
              <a:rPr lang="fr" dirty="0"/>
              <a:t> sauf Philo 4 ( 3 h au Prebac et 4 h au bac)</a:t>
            </a:r>
          </a:p>
          <a:p>
            <a:pPr lvl="0" rtl="0">
              <a:spcBef>
                <a:spcPts val="0"/>
              </a:spcBef>
              <a:buNone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 Double correction (</a:t>
            </a:r>
            <a:r>
              <a:rPr lang="en-US" dirty="0" err="1"/>
              <a:t>Enseignant</a:t>
            </a:r>
            <a:r>
              <a:rPr lang="en-US" dirty="0"/>
              <a:t> + </a:t>
            </a:r>
            <a:r>
              <a:rPr lang="en-US" dirty="0" err="1"/>
              <a:t>Examinateur</a:t>
            </a:r>
            <a:r>
              <a:rPr lang="en-US" dirty="0"/>
              <a:t>)</a:t>
            </a:r>
            <a:endParaRPr lang="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6E2AB-2F42-46D1-A568-5E8EEF7880DA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C7631-E572-4EF0-A2E8-9EBC1D94855A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242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986F-C2CA-47D7-8ADC-1107849D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LIEN pour le </a:t>
            </a:r>
            <a:r>
              <a:rPr lang="fr-BE" dirty="0" err="1"/>
              <a:t>Bacc</a:t>
            </a:r>
            <a:r>
              <a:rPr lang="fr-BE" dirty="0"/>
              <a:t> </a:t>
            </a:r>
            <a:r>
              <a:rPr lang="fr-BE" dirty="0" err="1"/>
              <a:t>éuropeen</a:t>
            </a:r>
            <a:r>
              <a:rPr lang="fr-BE" dirty="0"/>
              <a:t> + HANBOOK Edition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BF01C-BF39-4F9D-9CD6-13C3BEEDF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600200"/>
            <a:ext cx="8842159" cy="4967700"/>
          </a:xfrm>
        </p:spPr>
        <p:txBody>
          <a:bodyPr/>
          <a:lstStyle/>
          <a:p>
            <a:r>
              <a:rPr lang="en-US" sz="2400" u="sng" dirty="0">
                <a:hlinkClick r:id="rId2"/>
              </a:rPr>
              <a:t>https://www.eeb1.com/en/pedagogical-information/european-baccalaureate/</a:t>
            </a:r>
            <a:endParaRPr lang="en-US" sz="2400" u="sng" dirty="0"/>
          </a:p>
          <a:p>
            <a:endParaRPr lang="en-US" sz="2400" u="sng" dirty="0"/>
          </a:p>
          <a:p>
            <a:endParaRPr lang="en-US" sz="2400" u="sng" dirty="0"/>
          </a:p>
          <a:p>
            <a:r>
              <a:rPr lang="en-US" sz="2400" dirty="0">
                <a:hlinkClick r:id="rId3"/>
              </a:rPr>
              <a:t>https://www.eursc.eu/Documents/BAC_Handbook-en.pdf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https://www.eursc.eu/Documents/BAC_Handbook-fr.pdf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5"/>
              </a:rPr>
              <a:t>https://www.eursc.eu/Documents/BAC_Handbook-de.pdf</a:t>
            </a:r>
            <a:endParaRPr lang="en-US" sz="2400" dirty="0"/>
          </a:p>
          <a:p>
            <a:endParaRPr lang="x-non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F08B7-7D9F-4499-85A1-C852857AD32A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081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1404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dirty="0"/>
              <a:t>Épreuves finales orales (O, 15%)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918183"/>
            <a:ext cx="8229600" cy="54034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3 épreuves orales.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228600" lvl="0" rtl="0">
              <a:spcBef>
                <a:spcPts val="0"/>
              </a:spcBef>
              <a:buNone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Deux examinateurs dont l’enseignant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fr" dirty="0"/>
              <a:t>20 min préparation / 20 min épreuve orale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E83AE-E652-479E-B64F-58E0999FD1A6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B3A0AE-96AA-435F-8248-54B08F357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98372"/>
              </p:ext>
            </p:extLst>
          </p:nvPr>
        </p:nvGraphicFramePr>
        <p:xfrm>
          <a:off x="1487011" y="1749492"/>
          <a:ext cx="5486400" cy="37408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708493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57165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5609247"/>
                    </a:ext>
                  </a:extLst>
                </a:gridCol>
              </a:tblGrid>
              <a:tr h="4490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O1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O2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O3</a:t>
                      </a:r>
                      <a:endParaRPr lang="x-non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41982"/>
                  </a:ext>
                </a:extLst>
              </a:tr>
              <a:tr h="1481819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Langue I </a:t>
                      </a:r>
                    </a:p>
                    <a:p>
                      <a:endParaRPr lang="en-US" sz="18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ou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endParaRPr lang="en-US" sz="18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Langue I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Appro</a:t>
                      </a:r>
                      <a:endParaRPr lang="x-none" sz="18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Langue II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Langue II </a:t>
                      </a: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Appro</a:t>
                      </a: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HIST (2P </a:t>
                      </a: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ou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4P)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Géo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(2P </a:t>
                      </a: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ou</a:t>
                      </a: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4P)</a:t>
                      </a:r>
                    </a:p>
                    <a:p>
                      <a:endParaRPr lang="x-none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/>
                        <a:t>Maths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Appro</a:t>
                      </a:r>
                      <a:endParaRPr lang="en-US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Philo (2P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 4P)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Langue III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Langue IV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ONL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Bio (2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/>
                        <a:t>Chimie</a:t>
                      </a:r>
                      <a:r>
                        <a:rPr lang="en-US" b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Physique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95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0BC306-4877-4B62-988D-E491DA953B93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</a:rPr>
              <a:t>Pondération des épreuves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Image 2" descr="Capture d’écran 2017-04-03 à 20.55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74" y="1543050"/>
            <a:ext cx="6158088" cy="5300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37B476-5CE6-4B23-BD1E-AA4D9215A5F0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99F26A2-1685-431C-9DE4-ED40D8AB81A6}"/>
              </a:ext>
            </a:extLst>
          </p:cNvPr>
          <p:cNvSpPr/>
          <p:nvPr/>
        </p:nvSpPr>
        <p:spPr>
          <a:xfrm rot="4261075">
            <a:off x="3314701" y="3139440"/>
            <a:ext cx="70866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E61CB46-7DEE-4D12-BBBC-48D2584174B2}"/>
              </a:ext>
            </a:extLst>
          </p:cNvPr>
          <p:cNvSpPr/>
          <p:nvPr/>
        </p:nvSpPr>
        <p:spPr>
          <a:xfrm rot="20506319">
            <a:off x="2857501" y="5512601"/>
            <a:ext cx="70866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45889E-F4BA-4DDC-BB6A-0C696D97638C}"/>
              </a:ext>
            </a:extLst>
          </p:cNvPr>
          <p:cNvSpPr/>
          <p:nvPr/>
        </p:nvSpPr>
        <p:spPr>
          <a:xfrm rot="9181483">
            <a:off x="5527157" y="3577460"/>
            <a:ext cx="70866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1A0EFC-9FAA-47BB-B4E7-5A102B83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65" y="1508051"/>
            <a:ext cx="7341706" cy="734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79472-123F-4A9E-8B9E-A47CB9F856C1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79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>
                <a:solidFill>
                  <a:srgbClr val="FFFFFF"/>
                </a:solidFill>
              </a:rPr>
              <a:t>Pondération des épreuves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7B476-5CE6-4B23-BD1E-AA4D9215A5F0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831E9E5-DF6C-4649-B65A-43FA0DBA3780}"/>
              </a:ext>
            </a:extLst>
          </p:cNvPr>
          <p:cNvGrpSpPr/>
          <p:nvPr/>
        </p:nvGrpSpPr>
        <p:grpSpPr>
          <a:xfrm>
            <a:off x="-484775" y="1676850"/>
            <a:ext cx="5274164" cy="4707521"/>
            <a:chOff x="-485348" y="1542450"/>
            <a:chExt cx="4932836" cy="4245607"/>
          </a:xfrm>
        </p:grpSpPr>
        <p:pic>
          <p:nvPicPr>
            <p:cNvPr id="3" name="Image 2" descr="Capture d’écran 2017-04-03 à 20.55.2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5348" y="1542450"/>
              <a:ext cx="4932836" cy="4245607"/>
            </a:xfrm>
            <a:prstGeom prst="rect">
              <a:avLst/>
            </a:prstGeom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099F26A2-1685-431C-9DE4-ED40D8AB81A6}"/>
                </a:ext>
              </a:extLst>
            </p:cNvPr>
            <p:cNvSpPr/>
            <p:nvPr/>
          </p:nvSpPr>
          <p:spPr>
            <a:xfrm rot="4261075">
              <a:off x="903500" y="2743081"/>
              <a:ext cx="550200" cy="2684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E61CB46-7DEE-4D12-BBBC-48D2584174B2}"/>
                </a:ext>
              </a:extLst>
            </p:cNvPr>
            <p:cNvSpPr/>
            <p:nvPr/>
          </p:nvSpPr>
          <p:spPr>
            <a:xfrm rot="17672932">
              <a:off x="622266" y="5020033"/>
              <a:ext cx="600799" cy="1471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545889E-F4BA-4DDC-BB6A-0C696D97638C}"/>
                </a:ext>
              </a:extLst>
            </p:cNvPr>
            <p:cNvSpPr/>
            <p:nvPr/>
          </p:nvSpPr>
          <p:spPr>
            <a:xfrm rot="9181483">
              <a:off x="2754567" y="3096853"/>
              <a:ext cx="598707" cy="2076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8F1A0EFC-9FAA-47BB-B4E7-5A102B83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6" y="1827466"/>
            <a:ext cx="4680074" cy="468007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41739F3-1D53-4638-B209-BD6A5F9D9FA5}"/>
              </a:ext>
            </a:extLst>
          </p:cNvPr>
          <p:cNvCxnSpPr/>
          <p:nvPr/>
        </p:nvCxnSpPr>
        <p:spPr>
          <a:xfrm flipH="1">
            <a:off x="4883085" y="3763276"/>
            <a:ext cx="377072" cy="413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9EA5CA8-1ADC-445C-A30B-4787471EDB17}"/>
              </a:ext>
            </a:extLst>
          </p:cNvPr>
          <p:cNvGrpSpPr/>
          <p:nvPr/>
        </p:nvGrpSpPr>
        <p:grpSpPr>
          <a:xfrm>
            <a:off x="2677636" y="2438568"/>
            <a:ext cx="3788727" cy="3823858"/>
            <a:chOff x="4274285" y="2438568"/>
            <a:chExt cx="3788727" cy="3823858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D3F31176-5AC5-40A2-A496-33F5E25BD8C8}"/>
                </a:ext>
              </a:extLst>
            </p:cNvPr>
            <p:cNvGrpSpPr/>
            <p:nvPr/>
          </p:nvGrpSpPr>
          <p:grpSpPr>
            <a:xfrm>
              <a:off x="4274285" y="2438568"/>
              <a:ext cx="3621247" cy="3823858"/>
              <a:chOff x="2599858" y="2438568"/>
              <a:chExt cx="3621247" cy="3823858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600F308A-935A-46C6-8B72-172741A21CDC}"/>
                  </a:ext>
                </a:extLst>
              </p:cNvPr>
              <p:cNvGrpSpPr/>
              <p:nvPr/>
            </p:nvGrpSpPr>
            <p:grpSpPr>
              <a:xfrm>
                <a:off x="2599858" y="2438568"/>
                <a:ext cx="3592194" cy="3823858"/>
                <a:chOff x="2561903" y="2273867"/>
                <a:chExt cx="3183215" cy="3320664"/>
              </a:xfrm>
            </p:grpSpPr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3A73EDD0-A475-4A02-8BAA-91F3FCFC166E}"/>
                    </a:ext>
                  </a:extLst>
                </p:cNvPr>
                <p:cNvGrpSpPr/>
                <p:nvPr/>
              </p:nvGrpSpPr>
              <p:grpSpPr>
                <a:xfrm>
                  <a:off x="2561903" y="2273867"/>
                  <a:ext cx="3183215" cy="3320664"/>
                  <a:chOff x="2713160" y="2277397"/>
                  <a:chExt cx="2894041" cy="3320664"/>
                </a:xfrm>
              </p:grpSpPr>
              <p:sp>
                <p:nvSpPr>
                  <p:cNvPr id="7" name="Arc plein 6">
                    <a:extLst>
                      <a:ext uri="{FF2B5EF4-FFF2-40B4-BE49-F238E27FC236}">
                        <a16:creationId xmlns:a16="http://schemas.microsoft.com/office/drawing/2014/main" id="{259428C3-CC48-457B-8E2A-76C5AF4C48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667992" y="2658852"/>
                    <a:ext cx="2984377" cy="2894041"/>
                  </a:xfrm>
                  <a:prstGeom prst="blockArc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B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ZoneTexte 11">
                    <a:extLst>
                      <a:ext uri="{FF2B5EF4-FFF2-40B4-BE49-F238E27FC236}">
                        <a16:creationId xmlns:a16="http://schemas.microsoft.com/office/drawing/2014/main" id="{F47FA61E-8F7B-4401-985B-9A0D28A5C6A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5856" y="2277397"/>
                    <a:ext cx="16591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BE" sz="1600" b="1" dirty="0"/>
                      <a:t>11 Matières</a:t>
                    </a:r>
                  </a:p>
                </p:txBody>
              </p:sp>
            </p:grpSp>
            <p:sp>
              <p:nvSpPr>
                <p:cNvPr id="13" name="Arc plein 12">
                  <a:extLst>
                    <a:ext uri="{FF2B5EF4-FFF2-40B4-BE49-F238E27FC236}">
                      <a16:creationId xmlns:a16="http://schemas.microsoft.com/office/drawing/2014/main" id="{82E14640-06E6-44F4-B746-CD82558CF469}"/>
                    </a:ext>
                  </a:extLst>
                </p:cNvPr>
                <p:cNvSpPr/>
                <p:nvPr/>
              </p:nvSpPr>
              <p:spPr>
                <a:xfrm rot="5400000">
                  <a:off x="3236288" y="2945060"/>
                  <a:ext cx="1837385" cy="2285792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044B2B76-9531-41E4-B89F-0C30F19E4BE6}"/>
                  </a:ext>
                </a:extLst>
              </p:cNvPr>
              <p:cNvGrpSpPr/>
              <p:nvPr/>
            </p:nvGrpSpPr>
            <p:grpSpPr>
              <a:xfrm>
                <a:off x="2628911" y="2825814"/>
                <a:ext cx="3592194" cy="3436612"/>
                <a:chOff x="2561903" y="2610154"/>
                <a:chExt cx="3183215" cy="2984377"/>
              </a:xfrm>
            </p:grpSpPr>
            <p:sp>
              <p:nvSpPr>
                <p:cNvPr id="42" name="Arc plein 41">
                  <a:extLst>
                    <a:ext uri="{FF2B5EF4-FFF2-40B4-BE49-F238E27FC236}">
                      <a16:creationId xmlns:a16="http://schemas.microsoft.com/office/drawing/2014/main" id="{F2023786-A676-425B-B555-2AE51985692A}"/>
                    </a:ext>
                  </a:extLst>
                </p:cNvPr>
                <p:cNvSpPr/>
                <p:nvPr/>
              </p:nvSpPr>
              <p:spPr>
                <a:xfrm rot="5400000">
                  <a:off x="2661322" y="2510735"/>
                  <a:ext cx="2984377" cy="3183215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Arc plein 40">
                  <a:extLst>
                    <a:ext uri="{FF2B5EF4-FFF2-40B4-BE49-F238E27FC236}">
                      <a16:creationId xmlns:a16="http://schemas.microsoft.com/office/drawing/2014/main" id="{019E5AE5-D366-476D-A4EB-EF280C38F920}"/>
                    </a:ext>
                  </a:extLst>
                </p:cNvPr>
                <p:cNvSpPr/>
                <p:nvPr/>
              </p:nvSpPr>
              <p:spPr>
                <a:xfrm rot="5400000">
                  <a:off x="3229535" y="2945060"/>
                  <a:ext cx="1837385" cy="2285792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031D192F-674B-4859-AA4F-F2D7BB0F8969}"/>
                  </a:ext>
                </a:extLst>
              </p:cNvPr>
              <p:cNvCxnSpPr/>
              <p:nvPr/>
            </p:nvCxnSpPr>
            <p:spPr>
              <a:xfrm flipH="1">
                <a:off x="4912138" y="3733460"/>
                <a:ext cx="377072" cy="41395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3912F824-5616-44E1-9CF8-C3D7AA78F3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5485" y="4081806"/>
                <a:ext cx="507476" cy="24782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B3CDFDA8-E1F8-4C5F-A898-85FA21F37D70}"/>
                  </a:ext>
                </a:extLst>
              </p:cNvPr>
              <p:cNvSpPr txBox="1"/>
              <p:nvPr/>
            </p:nvSpPr>
            <p:spPr>
              <a:xfrm>
                <a:off x="4918148" y="3892383"/>
                <a:ext cx="899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800" b="1" dirty="0"/>
                  <a:t>4,5 %</a:t>
                </a: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D089C50-50E5-46EB-9151-A8DE1CE7E496}"/>
                </a:ext>
              </a:extLst>
            </p:cNvPr>
            <p:cNvSpPr txBox="1"/>
            <p:nvPr/>
          </p:nvSpPr>
          <p:spPr>
            <a:xfrm>
              <a:off x="7350344" y="4423585"/>
              <a:ext cx="71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800" b="1" dirty="0"/>
                <a:t>50 %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D414D3A-FD0F-48B2-BFF9-341CA136356C}"/>
              </a:ext>
            </a:extLst>
          </p:cNvPr>
          <p:cNvGrpSpPr/>
          <p:nvPr/>
        </p:nvGrpSpPr>
        <p:grpSpPr>
          <a:xfrm>
            <a:off x="4986496" y="2386502"/>
            <a:ext cx="3788727" cy="3883545"/>
            <a:chOff x="4274285" y="2378882"/>
            <a:chExt cx="3788727" cy="3883545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F4C8E907-8BF8-4586-8647-5ADF18C25AA7}"/>
                </a:ext>
              </a:extLst>
            </p:cNvPr>
            <p:cNvGrpSpPr/>
            <p:nvPr/>
          </p:nvGrpSpPr>
          <p:grpSpPr>
            <a:xfrm>
              <a:off x="4274285" y="2378882"/>
              <a:ext cx="3621247" cy="3883545"/>
              <a:chOff x="2599858" y="2378882"/>
              <a:chExt cx="3621247" cy="3883545"/>
            </a:xfrm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A431DA4C-075B-4A62-BBA8-B7AFA013EC20}"/>
                  </a:ext>
                </a:extLst>
              </p:cNvPr>
              <p:cNvGrpSpPr/>
              <p:nvPr/>
            </p:nvGrpSpPr>
            <p:grpSpPr>
              <a:xfrm>
                <a:off x="2599858" y="2378882"/>
                <a:ext cx="3592194" cy="3883545"/>
                <a:chOff x="2561903" y="2222035"/>
                <a:chExt cx="3183215" cy="3372496"/>
              </a:xfrm>
            </p:grpSpPr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id="{F08AA531-C063-4CA1-B0FC-5ADAF2D84635}"/>
                    </a:ext>
                  </a:extLst>
                </p:cNvPr>
                <p:cNvGrpSpPr/>
                <p:nvPr/>
              </p:nvGrpSpPr>
              <p:grpSpPr>
                <a:xfrm>
                  <a:off x="2561903" y="2222035"/>
                  <a:ext cx="3183215" cy="3372496"/>
                  <a:chOff x="2713160" y="2225565"/>
                  <a:chExt cx="2894041" cy="3372496"/>
                </a:xfrm>
              </p:grpSpPr>
              <p:sp>
                <p:nvSpPr>
                  <p:cNvPr id="60" name="Arc plein 59">
                    <a:extLst>
                      <a:ext uri="{FF2B5EF4-FFF2-40B4-BE49-F238E27FC236}">
                        <a16:creationId xmlns:a16="http://schemas.microsoft.com/office/drawing/2014/main" id="{B356AF7A-D14C-4805-92C6-94E433FF55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667992" y="2658852"/>
                    <a:ext cx="2984377" cy="2894041"/>
                  </a:xfrm>
                  <a:prstGeom prst="blockArc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B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ZoneTexte 60">
                    <a:extLst>
                      <a:ext uri="{FF2B5EF4-FFF2-40B4-BE49-F238E27FC236}">
                        <a16:creationId xmlns:a16="http://schemas.microsoft.com/office/drawing/2014/main" id="{D3938737-F4D8-48BA-9B16-55994731E3E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5856" y="2225565"/>
                    <a:ext cx="1659118" cy="2940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BE" sz="1600" b="1" dirty="0"/>
                      <a:t>10 Matières</a:t>
                    </a:r>
                  </a:p>
                </p:txBody>
              </p:sp>
            </p:grpSp>
            <p:sp>
              <p:nvSpPr>
                <p:cNvPr id="59" name="Arc plein 58">
                  <a:extLst>
                    <a:ext uri="{FF2B5EF4-FFF2-40B4-BE49-F238E27FC236}">
                      <a16:creationId xmlns:a16="http://schemas.microsoft.com/office/drawing/2014/main" id="{DB2AAD27-5349-4877-A110-AB80F51B5DB9}"/>
                    </a:ext>
                  </a:extLst>
                </p:cNvPr>
                <p:cNvSpPr/>
                <p:nvPr/>
              </p:nvSpPr>
              <p:spPr>
                <a:xfrm rot="5400000">
                  <a:off x="3236288" y="2945060"/>
                  <a:ext cx="1837385" cy="2285792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FE5C83F7-672B-440A-911F-863334ACCFE2}"/>
                  </a:ext>
                </a:extLst>
              </p:cNvPr>
              <p:cNvGrpSpPr/>
              <p:nvPr/>
            </p:nvGrpSpPr>
            <p:grpSpPr>
              <a:xfrm>
                <a:off x="2628911" y="2825814"/>
                <a:ext cx="3592194" cy="3436612"/>
                <a:chOff x="2561903" y="2610154"/>
                <a:chExt cx="3183215" cy="2984377"/>
              </a:xfrm>
            </p:grpSpPr>
            <p:sp>
              <p:nvSpPr>
                <p:cNvPr id="56" name="Arc plein 55">
                  <a:extLst>
                    <a:ext uri="{FF2B5EF4-FFF2-40B4-BE49-F238E27FC236}">
                      <a16:creationId xmlns:a16="http://schemas.microsoft.com/office/drawing/2014/main" id="{1CD33194-09B5-4ED3-AB6C-E7D199615D8E}"/>
                    </a:ext>
                  </a:extLst>
                </p:cNvPr>
                <p:cNvSpPr/>
                <p:nvPr/>
              </p:nvSpPr>
              <p:spPr>
                <a:xfrm rot="5400000">
                  <a:off x="2661322" y="2510735"/>
                  <a:ext cx="2984377" cy="3183215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Arc plein 56">
                  <a:extLst>
                    <a:ext uri="{FF2B5EF4-FFF2-40B4-BE49-F238E27FC236}">
                      <a16:creationId xmlns:a16="http://schemas.microsoft.com/office/drawing/2014/main" id="{72DBE36C-25BE-4EEB-B5C5-843CCCB3039F}"/>
                    </a:ext>
                  </a:extLst>
                </p:cNvPr>
                <p:cNvSpPr/>
                <p:nvPr/>
              </p:nvSpPr>
              <p:spPr>
                <a:xfrm rot="5400000">
                  <a:off x="3229535" y="2945060"/>
                  <a:ext cx="1837385" cy="2285792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1E0A8E2E-7A52-46C3-B23C-13E7F7997DD6}"/>
                  </a:ext>
                </a:extLst>
              </p:cNvPr>
              <p:cNvCxnSpPr/>
              <p:nvPr/>
            </p:nvCxnSpPr>
            <p:spPr>
              <a:xfrm flipH="1">
                <a:off x="4912138" y="3733460"/>
                <a:ext cx="377072" cy="41395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7A2E43B0-7C56-426C-9766-ECC87F7FCC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5485" y="4081806"/>
                <a:ext cx="507476" cy="24782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A799B6E9-AD30-4F52-823E-16176F0CB1DC}"/>
                  </a:ext>
                </a:extLst>
              </p:cNvPr>
              <p:cNvSpPr txBox="1"/>
              <p:nvPr/>
            </p:nvSpPr>
            <p:spPr>
              <a:xfrm>
                <a:off x="5009588" y="3854283"/>
                <a:ext cx="899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800" b="1" dirty="0"/>
                  <a:t>5 %</a:t>
                </a:r>
              </a:p>
            </p:txBody>
          </p:sp>
        </p:grp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203AE43-6D7E-4137-BC8F-B29A6CF207E3}"/>
                </a:ext>
              </a:extLst>
            </p:cNvPr>
            <p:cNvSpPr txBox="1"/>
            <p:nvPr/>
          </p:nvSpPr>
          <p:spPr>
            <a:xfrm>
              <a:off x="7350344" y="4423585"/>
              <a:ext cx="71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800" b="1" dirty="0"/>
                <a:t>50 %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E80B9F-78DF-48D8-9C4A-36AABBCF7FD9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59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CALCUL DE NOTE PRELIMENAIRE </a:t>
            </a:r>
            <a:br>
              <a:rPr lang="fr-BE" sz="2800" dirty="0"/>
            </a:br>
            <a:r>
              <a:rPr lang="fr-BE" sz="2800" dirty="0"/>
              <a:t>(avant les épreuves de Bac – Mai 2023)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1434905"/>
          <a:ext cx="8977408" cy="188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81436" imgH="962043" progId="Excel.Sheet.12">
                  <p:embed/>
                </p:oleObj>
              </mc:Choice>
              <mc:Fallback>
                <p:oleObj name="Worksheet" r:id="rId2" imgW="4581436" imgH="962043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4905"/>
                        <a:ext cx="8977408" cy="1885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362177"/>
            <a:ext cx="9298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900" dirty="0">
                <a:solidFill>
                  <a:srgbClr val="C00000"/>
                </a:solidFill>
              </a:rPr>
              <a:t>Note préliminaire pour une matière sujette d’un examen écrit ou oral (Bio ou Chi) : </a:t>
            </a:r>
          </a:p>
          <a:p>
            <a:pPr algn="ctr"/>
            <a:r>
              <a:rPr lang="fr-BE" sz="1900" dirty="0">
                <a:solidFill>
                  <a:srgbClr val="C00000"/>
                </a:solidFill>
              </a:rPr>
              <a:t>20% Note A (1</a:t>
            </a:r>
            <a:r>
              <a:rPr lang="fr-BE" sz="1900" baseline="30000" dirty="0">
                <a:solidFill>
                  <a:srgbClr val="C00000"/>
                </a:solidFill>
              </a:rPr>
              <a:t>er</a:t>
            </a:r>
            <a:r>
              <a:rPr lang="fr-BE" sz="1900" dirty="0">
                <a:solidFill>
                  <a:srgbClr val="C00000"/>
                </a:solidFill>
              </a:rPr>
              <a:t> S) + 20% Note A (2</a:t>
            </a:r>
            <a:r>
              <a:rPr lang="fr-BE" sz="1900" baseline="30000" dirty="0">
                <a:solidFill>
                  <a:srgbClr val="C00000"/>
                </a:solidFill>
              </a:rPr>
              <a:t>e</a:t>
            </a:r>
            <a:r>
              <a:rPr lang="fr-BE" sz="1900" dirty="0">
                <a:solidFill>
                  <a:srgbClr val="C00000"/>
                </a:solidFill>
              </a:rPr>
              <a:t> S) + 60 % Note B (1</a:t>
            </a:r>
            <a:r>
              <a:rPr lang="fr-BE" sz="1900" baseline="30000" dirty="0">
                <a:solidFill>
                  <a:srgbClr val="C00000"/>
                </a:solidFill>
              </a:rPr>
              <a:t>er</a:t>
            </a:r>
            <a:r>
              <a:rPr lang="fr-BE" sz="1900" dirty="0">
                <a:solidFill>
                  <a:srgbClr val="C00000"/>
                </a:solidFill>
              </a:rPr>
              <a:t> S)</a:t>
            </a:r>
          </a:p>
          <a:p>
            <a:pPr algn="ctr"/>
            <a:r>
              <a:rPr lang="fr-BE" sz="1900" b="1" dirty="0">
                <a:solidFill>
                  <a:srgbClr val="C00000"/>
                </a:solidFill>
              </a:rPr>
              <a:t>= 0,2 * A (1</a:t>
            </a:r>
            <a:r>
              <a:rPr lang="fr-BE" sz="1900" b="1" baseline="30000" dirty="0">
                <a:solidFill>
                  <a:srgbClr val="C00000"/>
                </a:solidFill>
              </a:rPr>
              <a:t>er</a:t>
            </a:r>
            <a:r>
              <a:rPr lang="fr-BE" sz="1900" b="1" dirty="0">
                <a:solidFill>
                  <a:srgbClr val="C00000"/>
                </a:solidFill>
              </a:rPr>
              <a:t>)+ 0,2 * A (2</a:t>
            </a:r>
            <a:r>
              <a:rPr lang="fr-BE" sz="1900" b="1" baseline="30000" dirty="0">
                <a:solidFill>
                  <a:srgbClr val="C00000"/>
                </a:solidFill>
              </a:rPr>
              <a:t>e</a:t>
            </a:r>
            <a:r>
              <a:rPr lang="fr-BE" sz="1900" b="1" dirty="0">
                <a:solidFill>
                  <a:srgbClr val="C00000"/>
                </a:solidFill>
              </a:rPr>
              <a:t>) +0,6 * B (1</a:t>
            </a:r>
            <a:r>
              <a:rPr lang="fr-BE" sz="1900" b="1" baseline="30000" dirty="0">
                <a:solidFill>
                  <a:srgbClr val="C00000"/>
                </a:solidFill>
              </a:rPr>
              <a:t>er</a:t>
            </a:r>
            <a:r>
              <a:rPr lang="fr-BE" sz="1900" b="1" dirty="0">
                <a:solidFill>
                  <a:srgbClr val="C00000"/>
                </a:solidFill>
              </a:rPr>
              <a:t>)</a:t>
            </a:r>
          </a:p>
          <a:p>
            <a:pPr algn="ctr"/>
            <a:endParaRPr lang="fr-BE" sz="1900" b="1" dirty="0">
              <a:solidFill>
                <a:srgbClr val="C00000"/>
              </a:solidFill>
            </a:endParaRPr>
          </a:p>
          <a:p>
            <a:pPr algn="ctr"/>
            <a:endParaRPr lang="fr-BE" sz="1900" b="1" dirty="0">
              <a:solidFill>
                <a:srgbClr val="C00000"/>
              </a:solidFill>
            </a:endParaRPr>
          </a:p>
          <a:p>
            <a:pPr algn="ctr"/>
            <a:endParaRPr lang="fr-BE" sz="19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49299"/>
            <a:ext cx="9298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>
                <a:solidFill>
                  <a:srgbClr val="0070C0"/>
                </a:solidFill>
              </a:rPr>
              <a:t>Note préliminaire pour une matière NON SUJETTE d’un examen écrit ou oral (EP)</a:t>
            </a:r>
          </a:p>
          <a:p>
            <a:pPr algn="ctr"/>
            <a:r>
              <a:rPr lang="fr-BE" sz="1800" dirty="0">
                <a:solidFill>
                  <a:srgbClr val="0070C0"/>
                </a:solidFill>
              </a:rPr>
              <a:t>20% Note A (1</a:t>
            </a:r>
            <a:r>
              <a:rPr lang="fr-BE" sz="1800" baseline="30000" dirty="0">
                <a:solidFill>
                  <a:srgbClr val="0070C0"/>
                </a:solidFill>
              </a:rPr>
              <a:t>er</a:t>
            </a:r>
            <a:r>
              <a:rPr lang="fr-BE" sz="1800" dirty="0">
                <a:solidFill>
                  <a:srgbClr val="0070C0"/>
                </a:solidFill>
              </a:rPr>
              <a:t> S) + 20% Note A (2</a:t>
            </a:r>
            <a:r>
              <a:rPr lang="fr-BE" sz="1800" baseline="30000" dirty="0">
                <a:solidFill>
                  <a:srgbClr val="0070C0"/>
                </a:solidFill>
              </a:rPr>
              <a:t>e</a:t>
            </a:r>
            <a:r>
              <a:rPr lang="fr-BE" sz="1800" dirty="0">
                <a:solidFill>
                  <a:srgbClr val="0070C0"/>
                </a:solidFill>
              </a:rPr>
              <a:t> S) + 30 % Note B (1</a:t>
            </a:r>
            <a:r>
              <a:rPr lang="fr-BE" sz="1800" baseline="30000" dirty="0">
                <a:solidFill>
                  <a:srgbClr val="0070C0"/>
                </a:solidFill>
              </a:rPr>
              <a:t>er</a:t>
            </a:r>
            <a:r>
              <a:rPr lang="fr-BE" sz="1800" dirty="0">
                <a:solidFill>
                  <a:srgbClr val="0070C0"/>
                </a:solidFill>
              </a:rPr>
              <a:t> S)+ + 30 % Note B (2</a:t>
            </a:r>
            <a:r>
              <a:rPr lang="fr-BE" sz="1800" baseline="30000" dirty="0">
                <a:solidFill>
                  <a:srgbClr val="0070C0"/>
                </a:solidFill>
              </a:rPr>
              <a:t>er</a:t>
            </a:r>
            <a:r>
              <a:rPr lang="fr-BE" sz="1800" dirty="0">
                <a:solidFill>
                  <a:srgbClr val="0070C0"/>
                </a:solidFill>
              </a:rPr>
              <a:t> S)</a:t>
            </a:r>
          </a:p>
          <a:p>
            <a:pPr algn="ctr"/>
            <a:r>
              <a:rPr lang="fr-BE" sz="1800" b="1" dirty="0">
                <a:solidFill>
                  <a:srgbClr val="0070C0"/>
                </a:solidFill>
              </a:rPr>
              <a:t>= 0,2 * A (1</a:t>
            </a:r>
            <a:r>
              <a:rPr lang="fr-BE" sz="1800" b="1" baseline="30000" dirty="0">
                <a:solidFill>
                  <a:srgbClr val="0070C0"/>
                </a:solidFill>
              </a:rPr>
              <a:t>er</a:t>
            </a:r>
            <a:r>
              <a:rPr lang="fr-BE" sz="1800" b="1" dirty="0">
                <a:solidFill>
                  <a:srgbClr val="0070C0"/>
                </a:solidFill>
              </a:rPr>
              <a:t>)+ 0,2 * A (2</a:t>
            </a:r>
            <a:r>
              <a:rPr lang="fr-BE" sz="1800" b="1" baseline="30000" dirty="0">
                <a:solidFill>
                  <a:srgbClr val="0070C0"/>
                </a:solidFill>
              </a:rPr>
              <a:t>e</a:t>
            </a:r>
            <a:r>
              <a:rPr lang="fr-BE" sz="1800" b="1" dirty="0">
                <a:solidFill>
                  <a:srgbClr val="0070C0"/>
                </a:solidFill>
              </a:rPr>
              <a:t>) +0,3 * B (1</a:t>
            </a:r>
            <a:r>
              <a:rPr lang="fr-BE" sz="1800" b="1" baseline="30000" dirty="0">
                <a:solidFill>
                  <a:srgbClr val="0070C0"/>
                </a:solidFill>
              </a:rPr>
              <a:t>er</a:t>
            </a:r>
            <a:r>
              <a:rPr lang="fr-BE" sz="1800" b="1" dirty="0">
                <a:solidFill>
                  <a:srgbClr val="0070C0"/>
                </a:solidFill>
              </a:rPr>
              <a:t>) + 0,3 * B (2</a:t>
            </a:r>
            <a:r>
              <a:rPr lang="fr-BE" sz="1800" b="1" baseline="30000" dirty="0">
                <a:solidFill>
                  <a:srgbClr val="0070C0"/>
                </a:solidFill>
              </a:rPr>
              <a:t>er</a:t>
            </a:r>
            <a:r>
              <a:rPr lang="fr-BE" sz="1800" b="1" dirty="0">
                <a:solidFill>
                  <a:srgbClr val="0070C0"/>
                </a:solidFill>
              </a:rPr>
              <a:t>) </a:t>
            </a:r>
          </a:p>
          <a:p>
            <a:pPr algn="ctr"/>
            <a:endParaRPr lang="fr-BE" sz="1800" b="1" dirty="0">
              <a:solidFill>
                <a:srgbClr val="0070C0"/>
              </a:solidFill>
            </a:endParaRPr>
          </a:p>
          <a:p>
            <a:pPr algn="ctr"/>
            <a:endParaRPr lang="fr-BE" sz="1800" b="1" dirty="0">
              <a:solidFill>
                <a:srgbClr val="0070C0"/>
              </a:solidFill>
            </a:endParaRPr>
          </a:p>
          <a:p>
            <a:pPr algn="ctr"/>
            <a:endParaRPr lang="fr-BE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6198" y="6972"/>
            <a:ext cx="7844852" cy="69578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dirty="0"/>
              <a:t>En Bref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E83AE-E652-479E-B64F-58E0999FD1A6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B3A0AE-96AA-435F-8248-54B08F357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56672"/>
              </p:ext>
            </p:extLst>
          </p:nvPr>
        </p:nvGraphicFramePr>
        <p:xfrm>
          <a:off x="5754973" y="7793359"/>
          <a:ext cx="6778053" cy="394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59351">
                  <a:extLst>
                    <a:ext uri="{9D8B030D-6E8A-4147-A177-3AD203B41FA5}">
                      <a16:colId xmlns:a16="http://schemas.microsoft.com/office/drawing/2014/main" val="470849335"/>
                    </a:ext>
                  </a:extLst>
                </a:gridCol>
                <a:gridCol w="2259351">
                  <a:extLst>
                    <a:ext uri="{9D8B030D-6E8A-4147-A177-3AD203B41FA5}">
                      <a16:colId xmlns:a16="http://schemas.microsoft.com/office/drawing/2014/main" val="235716549"/>
                    </a:ext>
                  </a:extLst>
                </a:gridCol>
                <a:gridCol w="2259351">
                  <a:extLst>
                    <a:ext uri="{9D8B030D-6E8A-4147-A177-3AD203B41FA5}">
                      <a16:colId xmlns:a16="http://schemas.microsoft.com/office/drawing/2014/main" val="3885609247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 A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 B</a:t>
                      </a:r>
                      <a:endParaRPr lang="x-non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</a:t>
                      </a:r>
                      <a:endParaRPr lang="x-non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41982"/>
                  </a:ext>
                </a:extLst>
              </a:tr>
              <a:tr h="1481819">
                <a:tc>
                  <a:txBody>
                    <a:bodyPr/>
                    <a:lstStyle/>
                    <a:p>
                      <a:r>
                        <a:rPr lang="en-US" dirty="0"/>
                        <a:t>Test A</a:t>
                      </a:r>
                    </a:p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Et </a:t>
                      </a:r>
                    </a:p>
                    <a:p>
                      <a:endParaRPr lang="en-US" sz="18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Travail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classe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….</a:t>
                      </a:r>
                      <a:endParaRPr lang="x-none" sz="18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EPREUVES COURTES (Décembre et Mai)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EPREUVES LONGUES (</a:t>
                      </a:r>
                      <a:r>
                        <a:rPr lang="fr-FR" sz="1400" b="1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Prebac</a:t>
                      </a:r>
                      <a:r>
                        <a:rPr lang="fr-FR" sz="14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b="1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JANVIER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x-none" sz="14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/>
                        <a:t>Maths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Appro</a:t>
                      </a:r>
                      <a:endParaRPr lang="en-US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Philo (2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Langue III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Langue IV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ONL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Bio (2 </a:t>
                      </a:r>
                      <a:r>
                        <a:rPr lang="en-US" b="1" dirty="0" err="1"/>
                        <a:t>ou</a:t>
                      </a:r>
                      <a:r>
                        <a:rPr lang="en-US" b="1" dirty="0"/>
                        <a:t> 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/>
                        <a:t>Chimie</a:t>
                      </a:r>
                      <a:r>
                        <a:rPr lang="en-US" b="1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Physique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9519"/>
                  </a:ext>
                </a:extLst>
              </a:tr>
            </a:tbl>
          </a:graphicData>
        </a:graphic>
      </p:graphicFrame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C8E1F961-9BD0-4CEB-9B74-4B3AEB2A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730349"/>
              </p:ext>
            </p:extLst>
          </p:nvPr>
        </p:nvGraphicFramePr>
        <p:xfrm>
          <a:off x="669227" y="668713"/>
          <a:ext cx="8324302" cy="361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03A8FE2-24DA-46AD-BD44-D34D593E7F95}"/>
              </a:ext>
            </a:extLst>
          </p:cNvPr>
          <p:cNvGrpSpPr/>
          <p:nvPr/>
        </p:nvGrpSpPr>
        <p:grpSpPr>
          <a:xfrm>
            <a:off x="627588" y="4172779"/>
            <a:ext cx="7234295" cy="2505200"/>
            <a:chOff x="627588" y="4172779"/>
            <a:chExt cx="7234295" cy="25052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380FE2-8E48-4687-9E6F-FBD4A49EC850}"/>
                </a:ext>
              </a:extLst>
            </p:cNvPr>
            <p:cNvSpPr/>
            <p:nvPr/>
          </p:nvSpPr>
          <p:spPr>
            <a:xfrm>
              <a:off x="627588" y="4172779"/>
              <a:ext cx="900820" cy="1286885"/>
            </a:xfrm>
            <a:custGeom>
              <a:avLst/>
              <a:gdLst>
                <a:gd name="connsiteX0" fmla="*/ 0 w 1286884"/>
                <a:gd name="connsiteY0" fmla="*/ 0 h 900819"/>
                <a:gd name="connsiteX1" fmla="*/ 836475 w 1286884"/>
                <a:gd name="connsiteY1" fmla="*/ 0 h 900819"/>
                <a:gd name="connsiteX2" fmla="*/ 1286884 w 1286884"/>
                <a:gd name="connsiteY2" fmla="*/ 450410 h 900819"/>
                <a:gd name="connsiteX3" fmla="*/ 836475 w 1286884"/>
                <a:gd name="connsiteY3" fmla="*/ 900819 h 900819"/>
                <a:gd name="connsiteX4" fmla="*/ 0 w 1286884"/>
                <a:gd name="connsiteY4" fmla="*/ 900819 h 900819"/>
                <a:gd name="connsiteX5" fmla="*/ 450410 w 1286884"/>
                <a:gd name="connsiteY5" fmla="*/ 450410 h 900819"/>
                <a:gd name="connsiteX6" fmla="*/ 0 w 1286884"/>
                <a:gd name="connsiteY6" fmla="*/ 0 h 9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884" h="900819">
                  <a:moveTo>
                    <a:pt x="1286883" y="0"/>
                  </a:moveTo>
                  <a:lnTo>
                    <a:pt x="1286883" y="585533"/>
                  </a:lnTo>
                  <a:lnTo>
                    <a:pt x="643441" y="900819"/>
                  </a:lnTo>
                  <a:lnTo>
                    <a:pt x="1" y="585533"/>
                  </a:lnTo>
                  <a:lnTo>
                    <a:pt x="1" y="0"/>
                  </a:lnTo>
                  <a:lnTo>
                    <a:pt x="643441" y="315287"/>
                  </a:lnTo>
                  <a:lnTo>
                    <a:pt x="1286883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1" tIns="463111" rIns="12700" bIns="46310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O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66A233-6972-436E-B00C-9858134377AA}"/>
                </a:ext>
              </a:extLst>
            </p:cNvPr>
            <p:cNvSpPr/>
            <p:nvPr/>
          </p:nvSpPr>
          <p:spPr>
            <a:xfrm>
              <a:off x="1528407" y="4172779"/>
              <a:ext cx="4531818" cy="836475"/>
            </a:xfrm>
            <a:custGeom>
              <a:avLst/>
              <a:gdLst>
                <a:gd name="connsiteX0" fmla="*/ 139415 w 836474"/>
                <a:gd name="connsiteY0" fmla="*/ 0 h 4531817"/>
                <a:gd name="connsiteX1" fmla="*/ 697059 w 836474"/>
                <a:gd name="connsiteY1" fmla="*/ 0 h 4531817"/>
                <a:gd name="connsiteX2" fmla="*/ 836474 w 836474"/>
                <a:gd name="connsiteY2" fmla="*/ 139415 h 4531817"/>
                <a:gd name="connsiteX3" fmla="*/ 836474 w 836474"/>
                <a:gd name="connsiteY3" fmla="*/ 4531817 h 4531817"/>
                <a:gd name="connsiteX4" fmla="*/ 836474 w 836474"/>
                <a:gd name="connsiteY4" fmla="*/ 4531817 h 4531817"/>
                <a:gd name="connsiteX5" fmla="*/ 0 w 836474"/>
                <a:gd name="connsiteY5" fmla="*/ 4531817 h 4531817"/>
                <a:gd name="connsiteX6" fmla="*/ 0 w 836474"/>
                <a:gd name="connsiteY6" fmla="*/ 4531817 h 4531817"/>
                <a:gd name="connsiteX7" fmla="*/ 0 w 836474"/>
                <a:gd name="connsiteY7" fmla="*/ 139415 h 4531817"/>
                <a:gd name="connsiteX8" fmla="*/ 139415 w 836474"/>
                <a:gd name="connsiteY8" fmla="*/ 0 h 45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474" h="4531817">
                  <a:moveTo>
                    <a:pt x="836474" y="755319"/>
                  </a:moveTo>
                  <a:lnTo>
                    <a:pt x="836474" y="3776498"/>
                  </a:lnTo>
                  <a:cubicBezTo>
                    <a:pt x="836474" y="4193649"/>
                    <a:pt x="824953" y="4531814"/>
                    <a:pt x="810741" y="4531814"/>
                  </a:cubicBezTo>
                  <a:lnTo>
                    <a:pt x="0" y="4531814"/>
                  </a:lnTo>
                  <a:lnTo>
                    <a:pt x="0" y="4531814"/>
                  </a:lnTo>
                  <a:lnTo>
                    <a:pt x="0" y="3"/>
                  </a:lnTo>
                  <a:lnTo>
                    <a:pt x="0" y="3"/>
                  </a:lnTo>
                  <a:lnTo>
                    <a:pt x="810741" y="3"/>
                  </a:lnTo>
                  <a:cubicBezTo>
                    <a:pt x="824953" y="3"/>
                    <a:pt x="836474" y="338168"/>
                    <a:pt x="836474" y="755319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50993" rIns="50993" bIns="50994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6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+mn-cs"/>
                </a:rPr>
                <a:t>3 Examens oraux (LI / Appro, ….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16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+mn-cs"/>
                </a:rPr>
                <a:t>5 % par examen = TOTAL 15 %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EF45DB-DD4B-43A3-8D0F-2CD0F322AB46}"/>
                </a:ext>
              </a:extLst>
            </p:cNvPr>
            <p:cNvSpPr/>
            <p:nvPr/>
          </p:nvSpPr>
          <p:spPr>
            <a:xfrm>
              <a:off x="627588" y="5191924"/>
              <a:ext cx="900819" cy="1486055"/>
            </a:xfrm>
            <a:custGeom>
              <a:avLst/>
              <a:gdLst>
                <a:gd name="connsiteX0" fmla="*/ 0 w 1486055"/>
                <a:gd name="connsiteY0" fmla="*/ 0 h 900819"/>
                <a:gd name="connsiteX1" fmla="*/ 1035646 w 1486055"/>
                <a:gd name="connsiteY1" fmla="*/ 0 h 900819"/>
                <a:gd name="connsiteX2" fmla="*/ 1486055 w 1486055"/>
                <a:gd name="connsiteY2" fmla="*/ 450410 h 900819"/>
                <a:gd name="connsiteX3" fmla="*/ 1035646 w 1486055"/>
                <a:gd name="connsiteY3" fmla="*/ 900819 h 900819"/>
                <a:gd name="connsiteX4" fmla="*/ 0 w 1486055"/>
                <a:gd name="connsiteY4" fmla="*/ 900819 h 900819"/>
                <a:gd name="connsiteX5" fmla="*/ 450410 w 1486055"/>
                <a:gd name="connsiteY5" fmla="*/ 450410 h 900819"/>
                <a:gd name="connsiteX6" fmla="*/ 0 w 1486055"/>
                <a:gd name="connsiteY6" fmla="*/ 0 h 9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6055" h="900819">
                  <a:moveTo>
                    <a:pt x="1486055" y="0"/>
                  </a:moveTo>
                  <a:lnTo>
                    <a:pt x="1486055" y="627789"/>
                  </a:lnTo>
                  <a:lnTo>
                    <a:pt x="743027" y="900819"/>
                  </a:lnTo>
                  <a:lnTo>
                    <a:pt x="0" y="627789"/>
                  </a:lnTo>
                  <a:lnTo>
                    <a:pt x="0" y="0"/>
                  </a:lnTo>
                  <a:lnTo>
                    <a:pt x="743027" y="273030"/>
                  </a:lnTo>
                  <a:lnTo>
                    <a:pt x="1486055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463110" rIns="12700" bIns="46310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kern="1200" dirty="0"/>
                <a:t>DATE LIMITE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DBA0D8-5228-4A1A-94A8-F8B78A3A65C0}"/>
                </a:ext>
              </a:extLst>
            </p:cNvPr>
            <p:cNvSpPr/>
            <p:nvPr/>
          </p:nvSpPr>
          <p:spPr>
            <a:xfrm>
              <a:off x="1528407" y="5203363"/>
              <a:ext cx="6333476" cy="1040659"/>
            </a:xfrm>
            <a:custGeom>
              <a:avLst/>
              <a:gdLst>
                <a:gd name="connsiteX0" fmla="*/ 173446 w 1040658"/>
                <a:gd name="connsiteY0" fmla="*/ 0 h 6333476"/>
                <a:gd name="connsiteX1" fmla="*/ 867212 w 1040658"/>
                <a:gd name="connsiteY1" fmla="*/ 0 h 6333476"/>
                <a:gd name="connsiteX2" fmla="*/ 1040658 w 1040658"/>
                <a:gd name="connsiteY2" fmla="*/ 173446 h 6333476"/>
                <a:gd name="connsiteX3" fmla="*/ 1040658 w 1040658"/>
                <a:gd name="connsiteY3" fmla="*/ 6333476 h 6333476"/>
                <a:gd name="connsiteX4" fmla="*/ 1040658 w 1040658"/>
                <a:gd name="connsiteY4" fmla="*/ 6333476 h 6333476"/>
                <a:gd name="connsiteX5" fmla="*/ 0 w 1040658"/>
                <a:gd name="connsiteY5" fmla="*/ 6333476 h 6333476"/>
                <a:gd name="connsiteX6" fmla="*/ 0 w 1040658"/>
                <a:gd name="connsiteY6" fmla="*/ 6333476 h 6333476"/>
                <a:gd name="connsiteX7" fmla="*/ 0 w 1040658"/>
                <a:gd name="connsiteY7" fmla="*/ 173446 h 6333476"/>
                <a:gd name="connsiteX8" fmla="*/ 173446 w 1040658"/>
                <a:gd name="connsiteY8" fmla="*/ 0 h 633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658" h="6333476">
                  <a:moveTo>
                    <a:pt x="1040658" y="1055600"/>
                  </a:moveTo>
                  <a:lnTo>
                    <a:pt x="1040658" y="5277876"/>
                  </a:lnTo>
                  <a:cubicBezTo>
                    <a:pt x="1040658" y="5860869"/>
                    <a:pt x="1027899" y="6333473"/>
                    <a:pt x="1012159" y="6333473"/>
                  </a:cubicBezTo>
                  <a:lnTo>
                    <a:pt x="0" y="6333473"/>
                  </a:lnTo>
                  <a:lnTo>
                    <a:pt x="0" y="633347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12159" y="3"/>
                  </a:lnTo>
                  <a:cubicBezTo>
                    <a:pt x="1027899" y="3"/>
                    <a:pt x="1040658" y="472607"/>
                    <a:pt x="1040658" y="105560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3660" rIns="73660" bIns="73663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BE" sz="3600" kern="1200" dirty="0"/>
                <a:t>7 OCTOBRE 2022</a:t>
              </a: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DD4E8A4-8815-4C29-8B25-F6979C0D41AE}"/>
              </a:ext>
            </a:extLst>
          </p:cNvPr>
          <p:cNvSpPr/>
          <p:nvPr/>
        </p:nvSpPr>
        <p:spPr>
          <a:xfrm>
            <a:off x="-71019" y="613978"/>
            <a:ext cx="1720162" cy="250940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600" b="1" dirty="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5CF7D-D5AE-4C10-B55A-F62D06B1A21A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08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9724-C987-4F7B-9F31-79550A72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08760" cy="411480"/>
          </a:xfrm>
        </p:spPr>
        <p:txBody>
          <a:bodyPr/>
          <a:lstStyle/>
          <a:p>
            <a:r>
              <a:rPr lang="fr-BE" sz="2000" dirty="0"/>
              <a:t>Annexe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AC6EB-C65C-4A88-B5E6-FE963BE200D9}"/>
              </a:ext>
            </a:extLst>
          </p:cNvPr>
          <p:cNvSpPr txBox="1"/>
          <p:nvPr/>
        </p:nvSpPr>
        <p:spPr>
          <a:xfrm>
            <a:off x="-79898" y="663198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13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2021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8698D1-80E2-47FD-965D-432710DF7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3BFDB56-2A4B-4000-BE9E-A24EC8B4B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28469"/>
              </p:ext>
            </p:extLst>
          </p:nvPr>
        </p:nvGraphicFramePr>
        <p:xfrm>
          <a:off x="84843" y="554056"/>
          <a:ext cx="8946038" cy="603490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095162802"/>
                    </a:ext>
                  </a:extLst>
                </a:gridCol>
                <a:gridCol w="5288438">
                  <a:extLst>
                    <a:ext uri="{9D8B030D-6E8A-4147-A177-3AD203B41FA5}">
                      <a16:colId xmlns:a16="http://schemas.microsoft.com/office/drawing/2014/main" val="4214272540"/>
                    </a:ext>
                  </a:extLst>
                </a:gridCol>
              </a:tblGrid>
              <a:tr h="209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dirty="0">
                          <a:effectLst/>
                          <a:highlight>
                            <a:srgbClr val="FFFF00"/>
                          </a:highlight>
                        </a:rPr>
                        <a:t>Matière (Nombre de Périodes)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b="1" dirty="0">
                          <a:effectLst/>
                          <a:highlight>
                            <a:srgbClr val="FFFF00"/>
                          </a:highlight>
                        </a:rPr>
                        <a:t>Durée de l’épreuve</a:t>
                      </a:r>
                      <a:endParaRPr lang="fr-BE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58498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LI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4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07359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LII (3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585831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Math (5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4 H (dont 1 H sans calculatrice)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977915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Math (3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 (dont 1 H sans calculatrice)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244043"/>
                  </a:ext>
                </a:extLst>
              </a:tr>
              <a:tr h="55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Math Appro (3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1</a:t>
                      </a:r>
                      <a:r>
                        <a:rPr lang="fr-BE" sz="1200" b="1" baseline="30000" dirty="0">
                          <a:effectLst/>
                        </a:rPr>
                        <a:t>ière</a:t>
                      </a:r>
                      <a:r>
                        <a:rPr lang="fr-BE" sz="1200" b="1" dirty="0">
                          <a:effectLst/>
                        </a:rPr>
                        <a:t> épreuve : 2 P (dont 1 période minimum sans Calc.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2</a:t>
                      </a:r>
                      <a:r>
                        <a:rPr lang="fr-BE" sz="1200" b="1" baseline="30000" dirty="0">
                          <a:effectLst/>
                        </a:rPr>
                        <a:t>ième</a:t>
                      </a:r>
                      <a:r>
                        <a:rPr lang="fr-BE" sz="1200" b="1" dirty="0">
                          <a:effectLst/>
                        </a:rPr>
                        <a:t>  épreuve : 2 P (dont 1 période minimum avec Calc.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511364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Histoire L II (2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  <a:highlight>
                            <a:srgbClr val="FFFF00"/>
                          </a:highlight>
                        </a:rPr>
                        <a:t>1 épreuve à 2 P</a:t>
                      </a:r>
                      <a:r>
                        <a:rPr lang="fr-BE" sz="1200" b="1" dirty="0">
                          <a:effectLst/>
                        </a:rPr>
                        <a:t> / 2 épreuves à 1 P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875189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</a:rPr>
                        <a:t>Géographie L II (2 P)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>
                          <a:effectLst/>
                          <a:highlight>
                            <a:srgbClr val="FFFF00"/>
                          </a:highlight>
                        </a:rPr>
                        <a:t>1 épreuve à 2 P</a:t>
                      </a:r>
                      <a:r>
                        <a:rPr lang="fr-BE" sz="1200" b="1">
                          <a:effectLst/>
                        </a:rPr>
                        <a:t> / 2 épreuves à 1 P</a:t>
                      </a:r>
                      <a:endParaRPr lang="fr-BE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61958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Biologie L I (2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  <a:highlight>
                            <a:srgbClr val="FFFF00"/>
                          </a:highlight>
                        </a:rPr>
                        <a:t>1 épreuve à 2 P</a:t>
                      </a:r>
                      <a:r>
                        <a:rPr lang="fr-BE" sz="1200" b="1" dirty="0">
                          <a:effectLst/>
                        </a:rPr>
                        <a:t> / 2 épreuves à 1 P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355296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</a:rPr>
                        <a:t>Philosophie (2 P)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>
                          <a:effectLst/>
                        </a:rPr>
                        <a:t>2 P (90 min)</a:t>
                      </a:r>
                      <a:endParaRPr lang="fr-BE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432028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</a:rPr>
                        <a:t>Appro L I (3 P)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4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171326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Appro L II (3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4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625377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L III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075234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L IV ou ONL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923138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Latin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>
                          <a:effectLst/>
                        </a:rPr>
                        <a:t>3 H</a:t>
                      </a:r>
                      <a:endParaRPr lang="fr-BE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689968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Grec Ancien 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336596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Histoire L II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322407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Géographie L II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14677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Biologie L I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376367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Philosophie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4 H (3 H au </a:t>
                      </a:r>
                      <a:r>
                        <a:rPr lang="fr-BE" sz="1200" b="1" dirty="0" err="1">
                          <a:effectLst/>
                        </a:rPr>
                        <a:t>prébac</a:t>
                      </a:r>
                      <a:r>
                        <a:rPr lang="fr-BE" sz="1200" b="1" dirty="0">
                          <a:effectLst/>
                        </a:rPr>
                        <a:t>)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35020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Physique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29993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Chimie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959781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Economie L II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225842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ART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5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8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Musique (4 P)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373224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Autre Matière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b="1" dirty="0">
                          <a:effectLst/>
                        </a:rPr>
                        <a:t>3 H</a:t>
                      </a:r>
                      <a:endParaRPr lang="fr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271075"/>
                  </a:ext>
                </a:extLst>
              </a:tr>
              <a:tr h="209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7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615426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4328F-CB04-4689-9166-A7FF6EAC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307"/>
            <a:ext cx="8944616" cy="5982693"/>
          </a:xfrm>
          <a:prstGeom prst="rect">
            <a:avLst/>
          </a:prstGeom>
        </p:spPr>
      </p:pic>
      <p:sp>
        <p:nvSpPr>
          <p:cNvPr id="5" name="Shape 97">
            <a:extLst>
              <a:ext uri="{FF2B5EF4-FFF2-40B4-BE49-F238E27FC236}">
                <a16:creationId xmlns:a16="http://schemas.microsoft.com/office/drawing/2014/main" id="{57A504CD-8DB4-4685-8F39-C61A5E374BB8}"/>
              </a:ext>
            </a:extLst>
          </p:cNvPr>
          <p:cNvSpPr txBox="1">
            <a:spLocks/>
          </p:cNvSpPr>
          <p:nvPr/>
        </p:nvSpPr>
        <p:spPr>
          <a:xfrm>
            <a:off x="-40313" y="-292593"/>
            <a:ext cx="9403388" cy="91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/>
              <a:t>Formulaire</a:t>
            </a:r>
            <a:r>
              <a:rPr lang="en-US" sz="3200" dirty="0"/>
              <a:t> à </a:t>
            </a:r>
            <a:r>
              <a:rPr lang="en-US" sz="3200" dirty="0" err="1"/>
              <a:t>remplir</a:t>
            </a:r>
            <a:r>
              <a:rPr lang="en-US" sz="3200" dirty="0"/>
              <a:t> : </a:t>
            </a:r>
            <a:r>
              <a:rPr lang="en-US" sz="3200" dirty="0">
                <a:solidFill>
                  <a:srgbClr val="FF0000"/>
                </a:solidFill>
              </a:rPr>
              <a:t>Date LIMITE 6</a:t>
            </a:r>
            <a:r>
              <a:rPr lang="en-US" sz="3200" u="sng" dirty="0">
                <a:solidFill>
                  <a:srgbClr val="FF0000"/>
                </a:solidFill>
              </a:rPr>
              <a:t> OCTOBRE</a:t>
            </a:r>
            <a:endParaRPr lang="fr" sz="3200" u="sng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9A9C77-AA76-4138-AAD9-87794BA029D2}"/>
              </a:ext>
            </a:extLst>
          </p:cNvPr>
          <p:cNvSpPr/>
          <p:nvPr/>
        </p:nvSpPr>
        <p:spPr>
          <a:xfrm>
            <a:off x="1824212" y="5885406"/>
            <a:ext cx="5199888" cy="725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2400" dirty="0"/>
              <a:t>Envoyé par Madame Lovens:</a:t>
            </a:r>
          </a:p>
          <a:p>
            <a:pPr algn="ctr"/>
            <a:r>
              <a:rPr lang="fr-BE" sz="2400" dirty="0"/>
              <a:t>  08/09-23</a:t>
            </a:r>
            <a:endParaRPr lang="fr-BE" sz="2400" dirty="0">
              <a:cs typeface="Arial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FE9159-E2B9-492C-9855-573B7352955F}"/>
              </a:ext>
            </a:extLst>
          </p:cNvPr>
          <p:cNvSpPr/>
          <p:nvPr/>
        </p:nvSpPr>
        <p:spPr>
          <a:xfrm>
            <a:off x="1" y="1385740"/>
            <a:ext cx="2165438" cy="963420"/>
          </a:xfrm>
          <a:prstGeom prst="round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v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D010786-034A-4E23-8B7A-658345E026D6}"/>
              </a:ext>
            </a:extLst>
          </p:cNvPr>
          <p:cNvSpPr/>
          <p:nvPr/>
        </p:nvSpPr>
        <p:spPr>
          <a:xfrm>
            <a:off x="3553905" y="1649691"/>
            <a:ext cx="3035431" cy="226243"/>
          </a:xfrm>
          <a:prstGeom prst="roundRect">
            <a:avLst>
              <a:gd name="adj" fmla="val 0"/>
            </a:avLst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083144066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BA1A-5303-48EE-9083-2BE38A4D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 payment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2876A-C7A8-4D99-91A4-22AC65E9C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600" b="1" u="sng" dirty="0">
                <a:solidFill>
                  <a:srgbClr val="0070C0"/>
                </a:solidFill>
              </a:rPr>
              <a:t>DOSSIERS UNIVERSITAIRES </a:t>
            </a:r>
          </a:p>
          <a:p>
            <a:pPr algn="ctr"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600" b="1" u="sng" dirty="0">
                <a:solidFill>
                  <a:srgbClr val="0070C0"/>
                </a:solidFill>
              </a:rPr>
              <a:t>UCAS</a:t>
            </a:r>
          </a:p>
          <a:p>
            <a:pPr algn="ctr"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600" b="1" u="sng" dirty="0">
                <a:solidFill>
                  <a:srgbClr val="0070C0"/>
                </a:solidFill>
              </a:rPr>
              <a:t>PARCOURSUP</a:t>
            </a:r>
          </a:p>
          <a:p>
            <a:pPr algn="ctr"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sz="1600" b="1" u="sng" dirty="0">
                <a:solidFill>
                  <a:srgbClr val="0070C0"/>
                </a:solidFill>
              </a:rPr>
              <a:t>NL applications</a:t>
            </a:r>
          </a:p>
          <a:p>
            <a:pPr algn="ctr"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>
              <a:buNone/>
            </a:pPr>
            <a:endParaRPr lang="fr-FR" sz="1600" b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1600" b="1" u="sng" dirty="0">
                <a:solidFill>
                  <a:srgbClr val="0070C0"/>
                </a:solidFill>
              </a:rPr>
              <a:t>https://forms.office.com/Pages/ResponsePage.aspx?id=aeA505McU0OzBwsicDW6Qtr5dB9aK0tIp7HHlEGcxchURE82UVlYNFlXTDhQNUJIVjE4U1U2Q0hFUi4u</a:t>
            </a:r>
            <a:endParaRPr lang="en-BE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9724-C987-4F7B-9F31-79550A72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Merci pour votre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945DC7-CE7B-4CE9-9A57-C346D84B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967700"/>
          </a:xfrm>
        </p:spPr>
        <p:txBody>
          <a:bodyPr/>
          <a:lstStyle/>
          <a:p>
            <a:pPr>
              <a:buNone/>
            </a:pPr>
            <a:endParaRPr lang="fr-BE" dirty="0"/>
          </a:p>
          <a:p>
            <a:pPr>
              <a:buNone/>
            </a:pPr>
            <a:endParaRPr lang="fr-BE" dirty="0"/>
          </a:p>
          <a:p>
            <a:pPr>
              <a:buNone/>
            </a:pPr>
            <a:endParaRPr lang="fr-BE" dirty="0"/>
          </a:p>
          <a:p>
            <a:pPr algn="ctr">
              <a:buNone/>
            </a:pPr>
            <a:r>
              <a:rPr lang="fr-BE" sz="8000" dirty="0"/>
              <a:t>Des questions?</a:t>
            </a:r>
          </a:p>
          <a:p>
            <a:pPr algn="ctr">
              <a:buNone/>
            </a:pPr>
            <a:endParaRPr lang="fr-BE" sz="8000" dirty="0"/>
          </a:p>
          <a:p>
            <a:pPr algn="ctr">
              <a:buNone/>
            </a:pPr>
            <a:endParaRPr lang="fr-BE" sz="4000" dirty="0"/>
          </a:p>
          <a:p>
            <a:pPr algn="ctr">
              <a:buNone/>
            </a:pPr>
            <a:endParaRPr lang="fr-BE" sz="8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48D07-3965-4FF1-9B46-BB3C7A4B0BC2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561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9008" y="-57150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Guide du Baccalauréat Européen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588" y="826698"/>
            <a:ext cx="8229600" cy="4967700"/>
          </a:xfrm>
        </p:spPr>
        <p:txBody>
          <a:bodyPr/>
          <a:lstStyle/>
          <a:p>
            <a:r>
              <a:rPr lang="fr-FR" dirty="0"/>
              <a:t> Sur le site eursc.eu</a:t>
            </a:r>
          </a:p>
          <a:p>
            <a:endParaRPr lang="fr-FR" dirty="0"/>
          </a:p>
          <a:p>
            <a:r>
              <a:rPr lang="en-US" sz="1800" dirty="0">
                <a:hlinkClick r:id="rId3"/>
              </a:rPr>
              <a:t>https://www.eursc.eu/Documents/BAC_Handbook-fr.pdf</a:t>
            </a:r>
            <a:endParaRPr lang="en-US" sz="1800" dirty="0"/>
          </a:p>
          <a:p>
            <a:endParaRPr lang="fr-FR" dirty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E20FC-08D1-434A-B482-81D0A02DCCA9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A5C52-FD89-4AAA-B0BC-3D4B69B7A162}"/>
              </a:ext>
            </a:extLst>
          </p:cNvPr>
          <p:cNvSpPr txBox="1"/>
          <p:nvPr/>
        </p:nvSpPr>
        <p:spPr>
          <a:xfrm>
            <a:off x="381740" y="2554049"/>
            <a:ext cx="4500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/>
              <a:t>Formulaire</a:t>
            </a:r>
            <a:r>
              <a:rPr lang="en-US" sz="2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Notes C , E, O : scenarios?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Note C?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Choix </a:t>
            </a:r>
            <a:r>
              <a:rPr lang="en-US" sz="2800" dirty="0" err="1"/>
              <a:t>d’examens</a:t>
            </a:r>
            <a:r>
              <a:rPr lang="en-US" sz="2800" dirty="0"/>
              <a:t> : E, O</a:t>
            </a:r>
          </a:p>
          <a:p>
            <a:endParaRPr lang="en-US" sz="2800" dirty="0"/>
          </a:p>
          <a:p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1F219-26D4-4A1B-A91A-D5E717AD6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2796">
            <a:off x="5250466" y="1958680"/>
            <a:ext cx="2972700" cy="4079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7C4C02-AAB1-441B-863D-B24EDA99FD8C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397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220" t="19048" r="11316" b="11154"/>
          <a:stretch>
            <a:fillRect/>
          </a:stretch>
        </p:blipFill>
        <p:spPr bwMode="auto">
          <a:xfrm>
            <a:off x="196948" y="803732"/>
            <a:ext cx="8711251" cy="605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97">
            <a:extLst>
              <a:ext uri="{FF2B5EF4-FFF2-40B4-BE49-F238E27FC236}">
                <a16:creationId xmlns:a16="http://schemas.microsoft.com/office/drawing/2014/main" id="{F94172C7-97A8-4CF2-8288-C712E7B01346}"/>
              </a:ext>
            </a:extLst>
          </p:cNvPr>
          <p:cNvSpPr txBox="1">
            <a:spLocks/>
          </p:cNvSpPr>
          <p:nvPr/>
        </p:nvSpPr>
        <p:spPr>
          <a:xfrm>
            <a:off x="-40313" y="-292593"/>
            <a:ext cx="9403388" cy="91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/>
              <a:t>Régles</a:t>
            </a:r>
            <a:r>
              <a:rPr lang="en-US" sz="3200" dirty="0"/>
              <a:t> et </a:t>
            </a:r>
            <a:r>
              <a:rPr lang="en-US" sz="3200" dirty="0" err="1"/>
              <a:t>dispositifs</a:t>
            </a:r>
            <a:endParaRPr lang="fr" sz="3200" u="sng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546B34-17AD-4F1E-B9C6-7BA8827F05AB}"/>
              </a:ext>
            </a:extLst>
          </p:cNvPr>
          <p:cNvSpPr/>
          <p:nvPr/>
        </p:nvSpPr>
        <p:spPr>
          <a:xfrm>
            <a:off x="570680" y="3455495"/>
            <a:ext cx="3486912" cy="835152"/>
          </a:xfrm>
          <a:prstGeom prst="roundRect">
            <a:avLst/>
          </a:prstGeom>
          <a:solidFill>
            <a:srgbClr val="FFFF00">
              <a:alpha val="19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v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FB0A90E-C7BF-4A33-8324-FC7826526139}"/>
              </a:ext>
            </a:extLst>
          </p:cNvPr>
          <p:cNvSpPr/>
          <p:nvPr/>
        </p:nvSpPr>
        <p:spPr>
          <a:xfrm>
            <a:off x="4576974" y="3541542"/>
            <a:ext cx="4025419" cy="407709"/>
          </a:xfrm>
          <a:prstGeom prst="roundRect">
            <a:avLst/>
          </a:prstGeom>
          <a:solidFill>
            <a:schemeClr val="bg2">
              <a:lumMod val="20000"/>
              <a:lumOff val="80000"/>
              <a:alpha val="3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6CB855F-983E-4F70-B6AF-EFB74C10B27F}"/>
              </a:ext>
            </a:extLst>
          </p:cNvPr>
          <p:cNvSpPr/>
          <p:nvPr/>
        </p:nvSpPr>
        <p:spPr>
          <a:xfrm>
            <a:off x="4600135" y="4848363"/>
            <a:ext cx="4326903" cy="40770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8124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737" t="18651" r="18790" b="8730"/>
          <a:stretch>
            <a:fillRect/>
          </a:stretch>
        </p:blipFill>
        <p:spPr bwMode="auto">
          <a:xfrm>
            <a:off x="0" y="778097"/>
            <a:ext cx="9144000" cy="58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97">
            <a:extLst>
              <a:ext uri="{FF2B5EF4-FFF2-40B4-BE49-F238E27FC236}">
                <a16:creationId xmlns:a16="http://schemas.microsoft.com/office/drawing/2014/main" id="{57A504CD-8DB4-4685-8F39-C61A5E374BB8}"/>
              </a:ext>
            </a:extLst>
          </p:cNvPr>
          <p:cNvSpPr txBox="1">
            <a:spLocks/>
          </p:cNvSpPr>
          <p:nvPr/>
        </p:nvSpPr>
        <p:spPr>
          <a:xfrm>
            <a:off x="-40313" y="-292593"/>
            <a:ext cx="9403388" cy="91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/>
              <a:t>Formulaire</a:t>
            </a:r>
            <a:r>
              <a:rPr lang="en-US" sz="3200" dirty="0"/>
              <a:t> à </a:t>
            </a:r>
            <a:r>
              <a:rPr lang="en-US" sz="3200" dirty="0" err="1"/>
              <a:t>remplir</a:t>
            </a:r>
            <a:r>
              <a:rPr lang="en-US" sz="3200" dirty="0"/>
              <a:t> : </a:t>
            </a:r>
            <a:r>
              <a:rPr lang="en-US" sz="3200" dirty="0">
                <a:solidFill>
                  <a:srgbClr val="FF0000"/>
                </a:solidFill>
              </a:rPr>
              <a:t>Date LIMITE 6</a:t>
            </a:r>
            <a:r>
              <a:rPr lang="en-US" sz="3200" u="sng" dirty="0">
                <a:solidFill>
                  <a:srgbClr val="FF0000"/>
                </a:solidFill>
              </a:rPr>
              <a:t> OCTOBRE</a:t>
            </a:r>
            <a:endParaRPr lang="fr" sz="32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60310"/>
            <a:ext cx="2033516" cy="167867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605284" y="1667301"/>
            <a:ext cx="3027528" cy="2126777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ight Arrow 6"/>
          <p:cNvSpPr/>
          <p:nvPr/>
        </p:nvSpPr>
        <p:spPr>
          <a:xfrm rot="10800000">
            <a:off x="1228298" y="3166281"/>
            <a:ext cx="928048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29584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EPREUVE SUPPLEMENTAIRE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967700"/>
          </a:xfrm>
        </p:spPr>
        <p:txBody>
          <a:bodyPr/>
          <a:lstStyle/>
          <a:p>
            <a:pPr>
              <a:buNone/>
            </a:pPr>
            <a:r>
              <a:rPr lang="fr-BE" sz="2000" b="1" u="sng" dirty="0"/>
              <a:t>Dans des cas particuliers, </a:t>
            </a:r>
            <a:r>
              <a:rPr lang="fr-BE" sz="2000" dirty="0"/>
              <a:t>les élèves de dernière année des Écoles européennes peuvent s’inscrire à une épreuve supplémentaire du Baccalauréat européen portant sur une matière à option, qu’ils aient suivi ou non le cours portant sur la matière en question dans l’École.</a:t>
            </a:r>
            <a:br>
              <a:rPr lang="fr-BE" sz="2000" dirty="0"/>
            </a:br>
            <a:r>
              <a:rPr lang="fr-BE" sz="2000" dirty="0"/>
              <a:t>SAUF ART ET MUSIQUE : Conditions particulières  </a:t>
            </a:r>
            <a:r>
              <a:rPr lang="fr-BE" sz="2000" b="1" dirty="0"/>
              <a:t>(Article 13 page 41 de 2015-05-D-12-</a:t>
            </a:r>
            <a:r>
              <a:rPr lang="fr-BE" sz="2000" b="1" dirty="0" err="1"/>
              <a:t>fr</a:t>
            </a:r>
            <a:r>
              <a:rPr lang="fr-BE" sz="2000" b="1" dirty="0"/>
              <a:t>-32)</a:t>
            </a:r>
          </a:p>
          <a:p>
            <a:pPr>
              <a:buNone/>
            </a:pPr>
            <a:endParaRPr lang="fr-BE" sz="2000" b="1" dirty="0"/>
          </a:p>
          <a:p>
            <a:pPr>
              <a:buNone/>
            </a:pPr>
            <a:r>
              <a:rPr lang="fr-BE" sz="2000" b="1" dirty="0"/>
              <a:t>EPREUVE SUPPLEMENTAIRE  = EPREUVE ECRITE </a:t>
            </a:r>
          </a:p>
          <a:p>
            <a:pPr>
              <a:buNone/>
            </a:pPr>
            <a:endParaRPr lang="fr-BE" sz="2000" b="1" dirty="0"/>
          </a:p>
          <a:p>
            <a:pPr>
              <a:buNone/>
            </a:pPr>
            <a:r>
              <a:rPr lang="fr-BE" sz="2000" b="1" dirty="0"/>
              <a:t>DEMANDE A INTRODUIRE avant le 7 octobre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C09B9-92E7-464B-A176-4B9796B2B4BD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Guide du Baccalauréat Européen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682E6911-8F51-4F6C-9A71-3F7C6E7FB0F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1771013"/>
                  </p:ext>
                </p:extLst>
              </p:nvPr>
            </p:nvGraphicFramePr>
            <p:xfrm>
              <a:off x="-1194916" y="1536111"/>
              <a:ext cx="7386221" cy="47317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682E6911-8F51-4F6C-9A71-3F7C6E7FB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94916" y="1536111"/>
                <a:ext cx="7386221" cy="4731798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109309C-B65E-4516-9168-267D3C6EA3D3}"/>
              </a:ext>
            </a:extLst>
          </p:cNvPr>
          <p:cNvSpPr txBox="1"/>
          <p:nvPr/>
        </p:nvSpPr>
        <p:spPr>
          <a:xfrm>
            <a:off x="3306062" y="3431219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C</a:t>
            </a:r>
            <a:endParaRPr lang="x-none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514A9-CC42-4E18-986A-F13264C68969}"/>
              </a:ext>
            </a:extLst>
          </p:cNvPr>
          <p:cNvSpPr txBox="1"/>
          <p:nvPr/>
        </p:nvSpPr>
        <p:spPr>
          <a:xfrm>
            <a:off x="644240" y="3883995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E</a:t>
            </a:r>
            <a:endParaRPr lang="x-none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5D9FE-10FE-4951-A2BB-F2ED5E51788A}"/>
              </a:ext>
            </a:extLst>
          </p:cNvPr>
          <p:cNvSpPr txBox="1"/>
          <p:nvPr/>
        </p:nvSpPr>
        <p:spPr>
          <a:xfrm>
            <a:off x="1299710" y="2341988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O</a:t>
            </a:r>
            <a:endParaRPr lang="x-non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387-BB3D-4CF8-B4E0-A5ABDD2ED28F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D93DEE-B93A-44A6-99B7-3FC8269080E7}"/>
              </a:ext>
            </a:extLst>
          </p:cNvPr>
          <p:cNvSpPr txBox="1"/>
          <p:nvPr/>
        </p:nvSpPr>
        <p:spPr>
          <a:xfrm>
            <a:off x="4986348" y="2305615"/>
            <a:ext cx="3887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b="1" dirty="0"/>
              <a:t>C  : Note préliminaire</a:t>
            </a:r>
          </a:p>
          <a:p>
            <a:endParaRPr lang="fr-BE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b="1" dirty="0"/>
              <a:t>E : Examen Ecrit au mois de JUIN (Bac)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000" b="1" dirty="0"/>
              <a:t>O : Examen Oral au mois de JUIN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C09B9-92E7-464B-A176-4B9796B2B4BD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5343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-79899" y="1600200"/>
            <a:ext cx="8978801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préliminaire moyenne 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C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50% du résultat final</a:t>
            </a:r>
          </a:p>
          <a:p>
            <a:pPr marL="457200" indent="-228600" algn="just"/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moyenne des épreuves </a:t>
            </a:r>
            <a:r>
              <a:rPr lang="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écrites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35% du résultat final</a:t>
            </a:r>
          </a:p>
          <a:p>
            <a:pPr marL="457200" indent="-228600" algn="just"/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O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moyenne des épreuves </a:t>
            </a:r>
            <a:r>
              <a:rPr lang="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orales</a:t>
            </a:r>
            <a:r>
              <a:rPr lang="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15% du résultat final</a:t>
            </a:r>
          </a:p>
          <a:p>
            <a:pPr lvl="0" algn="just">
              <a:spcBef>
                <a:spcPts val="0"/>
              </a:spcBef>
              <a:buNone/>
            </a:pP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47135-1D30-425D-AF09-EB4C5F6DFA4A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7C15F-5EF5-47C0-B4E6-C50CA78A5BE3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076" y="3657600"/>
            <a:ext cx="2221649" cy="247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90100"/>
            <a:ext cx="8229600" cy="5920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 dirty="0"/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64238" y="89987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" dirty="0">
                <a:highlight>
                  <a:srgbClr val="FFFF00"/>
                </a:highlight>
              </a:rPr>
              <a:t>Résultat final = 0,50 C + 0,35 E + 0,15 O</a:t>
            </a:r>
          </a:p>
          <a:p>
            <a:pPr marL="457200" lvl="0" indent="-228600" algn="just" rtl="0">
              <a:spcBef>
                <a:spcPts val="0"/>
              </a:spcBef>
              <a:buChar char="●"/>
            </a:pPr>
            <a:r>
              <a:rPr lang="fr-BE" sz="3200" dirty="0"/>
              <a:t>Scenarios possibles </a:t>
            </a:r>
            <a:r>
              <a:rPr lang="en-US" sz="3200" dirty="0"/>
              <a:t>: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fr" sz="3200" dirty="0"/>
              <a:t>Note finale d’une matière :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dirty="0"/>
              <a:t> (C x 0,5 + E x 0,35 + O x 0,15) </a:t>
            </a:r>
          </a:p>
          <a:p>
            <a:pPr marL="228600" lvl="0" algn="just" rtl="0">
              <a:spcBef>
                <a:spcPts val="0"/>
              </a:spcBef>
              <a:buNone/>
            </a:pPr>
            <a:r>
              <a:rPr lang="fr" sz="3200" dirty="0"/>
              <a:t> </a:t>
            </a:r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marL="228600" lvl="0" algn="just" rtl="0">
              <a:spcBef>
                <a:spcPts val="0"/>
              </a:spcBef>
              <a:buNone/>
            </a:pPr>
            <a:endParaRPr lang="fr" sz="3200" dirty="0"/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A6A8671-3CE8-41D8-A148-63E6A26D76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05859269"/>
                  </p:ext>
                </p:extLst>
              </p:nvPr>
            </p:nvGraphicFramePr>
            <p:xfrm>
              <a:off x="2095131" y="2840854"/>
              <a:ext cx="4429956" cy="36420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7A6A8671-3CE8-41D8-A148-63E6A26D76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131" y="2840854"/>
                <a:ext cx="4429956" cy="364200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8258414-ADF8-4512-BB2B-8B643CA819B7}"/>
              </a:ext>
            </a:extLst>
          </p:cNvPr>
          <p:cNvSpPr txBox="1"/>
          <p:nvPr/>
        </p:nvSpPr>
        <p:spPr>
          <a:xfrm>
            <a:off x="4558686" y="4946436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C 50 %</a:t>
            </a:r>
            <a:endParaRPr lang="x-non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C3ED-48C7-44DB-9B64-7E5BAD15853E}"/>
              </a:ext>
            </a:extLst>
          </p:cNvPr>
          <p:cNvSpPr txBox="1"/>
          <p:nvPr/>
        </p:nvSpPr>
        <p:spPr>
          <a:xfrm>
            <a:off x="2729878" y="4458566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E 35 %</a:t>
            </a:r>
            <a:endParaRPr lang="x-none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EE2A6-F2EF-49AB-A71C-394708B43027}"/>
              </a:ext>
            </a:extLst>
          </p:cNvPr>
          <p:cNvSpPr txBox="1"/>
          <p:nvPr/>
        </p:nvSpPr>
        <p:spPr>
          <a:xfrm>
            <a:off x="3329120" y="3516545"/>
            <a:ext cx="119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O 15 %</a:t>
            </a:r>
            <a:endParaRPr lang="x-non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1B5B8-A180-4ABF-B5E7-D2B05E1821AE}"/>
              </a:ext>
            </a:extLst>
          </p:cNvPr>
          <p:cNvSpPr txBox="1"/>
          <p:nvPr/>
        </p:nvSpPr>
        <p:spPr>
          <a:xfrm>
            <a:off x="7556377" y="6596390"/>
            <a:ext cx="15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70C0"/>
                </a:solidFill>
              </a:rPr>
              <a:t>Equipe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r>
              <a:rPr lang="en-US" sz="1000" b="1" dirty="0" err="1">
                <a:solidFill>
                  <a:srgbClr val="0070C0"/>
                </a:solidFill>
              </a:rPr>
              <a:t>d’Orientation</a:t>
            </a:r>
            <a:endParaRPr lang="x-none" sz="1000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E012DA-2104-4CFB-BC65-41AE2B6A2043}"/>
              </a:ext>
            </a:extLst>
          </p:cNvPr>
          <p:cNvSpPr txBox="1"/>
          <p:nvPr/>
        </p:nvSpPr>
        <p:spPr>
          <a:xfrm>
            <a:off x="6689325" y="3516545"/>
            <a:ext cx="245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Exemple : </a:t>
            </a:r>
          </a:p>
          <a:p>
            <a:endParaRPr lang="fr-BE" b="1" dirty="0"/>
          </a:p>
          <a:p>
            <a:r>
              <a:rPr lang="fr-BE" b="1" dirty="0"/>
              <a:t>L I </a:t>
            </a:r>
            <a:r>
              <a:rPr lang="fr-BE" b="1" dirty="0">
                <a:highlight>
                  <a:srgbClr val="FFFF00"/>
                </a:highlight>
              </a:rPr>
              <a:t>ou</a:t>
            </a:r>
            <a:r>
              <a:rPr lang="fr-BE" b="1" dirty="0"/>
              <a:t> L I Appro</a:t>
            </a:r>
          </a:p>
          <a:p>
            <a:r>
              <a:rPr lang="fr-BE" b="1" dirty="0"/>
              <a:t>L II</a:t>
            </a:r>
            <a:r>
              <a:rPr lang="fr-BE" b="1" dirty="0">
                <a:highlight>
                  <a:srgbClr val="00FFFF"/>
                </a:highlight>
              </a:rPr>
              <a:t> ou </a:t>
            </a:r>
            <a:r>
              <a:rPr lang="fr-BE" b="1" dirty="0"/>
              <a:t>L II Appro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2D1CD-68A6-4F9A-8B2C-0E2C77344220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S7- Séance #1 – 23 </a:t>
            </a:r>
            <a:r>
              <a:rPr lang="en-US" sz="1000" b="1" dirty="0" err="1">
                <a:solidFill>
                  <a:srgbClr val="0070C0"/>
                </a:solidFill>
              </a:rPr>
              <a:t>Septembre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x-non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65128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494F411A36DF49A613A58FAFE95D3C" ma:contentTypeVersion="7" ma:contentTypeDescription="Crée un document." ma:contentTypeScope="" ma:versionID="b27efca1bea45207e37c33174679d344">
  <xsd:schema xmlns:xsd="http://www.w3.org/2001/XMLSchema" xmlns:xs="http://www.w3.org/2001/XMLSchema" xmlns:p="http://schemas.microsoft.com/office/2006/metadata/properties" xmlns:ns2="8dc99d77-7b73-4805-ac57-39b80d08c38c" xmlns:ns3="87e1f5e3-a68d-47d7-a2f1-1447ba7a2bd4" targetNamespace="http://schemas.microsoft.com/office/2006/metadata/properties" ma:root="true" ma:fieldsID="c3304d52e941d57d38e8f6ee2ab2b46b" ns2:_="" ns3:_="">
    <xsd:import namespace="8dc99d77-7b73-4805-ac57-39b80d08c38c"/>
    <xsd:import namespace="87e1f5e3-a68d-47d7-a2f1-1447ba7a2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99d77-7b73-4805-ac57-39b80d08c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1f5e3-a68d-47d7-a2f1-1447ba7a2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0A3C9F-C59E-4A71-987E-5400F218F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84D997-50BD-44D0-BFF9-C013195A2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99d77-7b73-4805-ac57-39b80d08c38c"/>
    <ds:schemaRef ds:uri="87e1f5e3-a68d-47d7-a2f1-1447ba7a2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9548F8-1C3D-4F32-92E6-E9A8564255E2}">
  <ds:schemaRefs>
    <ds:schemaRef ds:uri="4bc326c6-0477-4d7d-9aea-e94a24a88b0d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1476c4f-f044-49aa-8b33-8632e42cf6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1847</Words>
  <Application>Microsoft Office PowerPoint</Application>
  <PresentationFormat>On-screen Show (4:3)</PresentationFormat>
  <Paragraphs>387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Theme</vt:lpstr>
      <vt:lpstr>Le baccalauréat européen • S7</vt:lpstr>
      <vt:lpstr>LIEN pour le Bacc éuropeen + HANBOOK Edition 2024</vt:lpstr>
      <vt:lpstr>Guide du Baccalauréat Européen</vt:lpstr>
      <vt:lpstr>PowerPoint Presentation</vt:lpstr>
      <vt:lpstr>PowerPoint Presentation</vt:lpstr>
      <vt:lpstr>EPREUVE SUPPLEMENTAIRE</vt:lpstr>
      <vt:lpstr>Guide du Baccalauréat Européen</vt:lpstr>
      <vt:lpstr>Proportion des différentes composantes</vt:lpstr>
      <vt:lpstr>Proportion des différentes composantes</vt:lpstr>
      <vt:lpstr>Proportion des différentes composantes</vt:lpstr>
      <vt:lpstr>Proportion des différentes composantes</vt:lpstr>
      <vt:lpstr>Proportion des différentes composantes</vt:lpstr>
      <vt:lpstr>Proportion des différentes composantes</vt:lpstr>
      <vt:lpstr>La note préliminaire (C, 50%)</vt:lpstr>
      <vt:lpstr>Les notes de classe (A, 20%)   </vt:lpstr>
      <vt:lpstr>PowerPoint Presentation</vt:lpstr>
      <vt:lpstr>Les notes des épreuves partielles (B, 30%) : Harmonisées au sein de l’école</vt:lpstr>
      <vt:lpstr>Épreuves finales écrites (E, 35%) Harmonisées au sein de TOUTES les écoles Européennes</vt:lpstr>
      <vt:lpstr>Épreuves finales écrites (E, 35%) Harmonisées au sein de TOUTES les écoles Européennes</vt:lpstr>
      <vt:lpstr>Épreuves finales orales (O, 15%)</vt:lpstr>
      <vt:lpstr>Pondération des épreuves</vt:lpstr>
      <vt:lpstr>Pondération des épreuves</vt:lpstr>
      <vt:lpstr>CALCUL DE NOTE PRELIMENAIRE  (avant les épreuves de Bac – Mai 2023)</vt:lpstr>
      <vt:lpstr>En Bref : </vt:lpstr>
      <vt:lpstr>Annexe</vt:lpstr>
      <vt:lpstr>PowerPoint Presentation</vt:lpstr>
      <vt:lpstr>Registration for payment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baccalauréat européen en bref</dc:title>
  <dc:creator>Marie</dc:creator>
  <cp:lastModifiedBy>RICH Sami (UCC-Teacher)</cp:lastModifiedBy>
  <cp:revision>73</cp:revision>
  <dcterms:modified xsi:type="dcterms:W3CDTF">2023-09-10T07:00:03Z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0x010100B4494F411A36DF49A613A58FAFE95D3C</vt:lpwstr>
  </property>
</Properties>
</file>