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6"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97"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fr-FR" sz="2000" b="0" strike="noStrike" spc="-1">
                <a:latin typeface="Arial"/>
              </a:rPr>
              <a:t>Cliquez pour modifier le format des notes</a:t>
            </a:r>
          </a:p>
        </p:txBody>
      </p:sp>
      <p:sp>
        <p:nvSpPr>
          <p:cNvPr id="98"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fr-FR" sz="1400" b="0" strike="noStrike" spc="-1">
                <a:latin typeface="Times New Roman"/>
              </a:rPr>
              <a:t>&lt;en-tête&gt;</a:t>
            </a:r>
          </a:p>
        </p:txBody>
      </p:sp>
      <p:sp>
        <p:nvSpPr>
          <p:cNvPr id="99" name="PlaceHolder 4"/>
          <p:cNvSpPr>
            <a:spLocks noGrp="1"/>
          </p:cNvSpPr>
          <p:nvPr>
            <p:ph type="dt"/>
          </p:nvPr>
        </p:nvSpPr>
        <p:spPr>
          <a:xfrm>
            <a:off x="4278960" y="0"/>
            <a:ext cx="3280680" cy="534240"/>
          </a:xfrm>
          <a:prstGeom prst="rect">
            <a:avLst/>
          </a:prstGeom>
          <a:noFill/>
          <a:ln w="0">
            <a:noFill/>
          </a:ln>
        </p:spPr>
        <p:txBody>
          <a:bodyPr lIns="0" tIns="0" rIns="0" bIns="0" anchor="t">
            <a:noAutofit/>
          </a:bodyPr>
          <a:lstStyle/>
          <a:p>
            <a:pPr algn="r"/>
            <a:r>
              <a:rPr lang="fr-FR" sz="1400" b="0" strike="noStrike" spc="-1">
                <a:latin typeface="Times New Roman"/>
              </a:rPr>
              <a:t>&lt;date/heure&gt;</a:t>
            </a:r>
          </a:p>
        </p:txBody>
      </p:sp>
      <p:sp>
        <p:nvSpPr>
          <p:cNvPr id="100" name="PlaceHolder 5"/>
          <p:cNvSpPr>
            <a:spLocks noGrp="1"/>
          </p:cNvSpPr>
          <p:nvPr>
            <p:ph type="ftr"/>
          </p:nvPr>
        </p:nvSpPr>
        <p:spPr>
          <a:xfrm>
            <a:off x="0" y="10157400"/>
            <a:ext cx="3280680" cy="534240"/>
          </a:xfrm>
          <a:prstGeom prst="rect">
            <a:avLst/>
          </a:prstGeom>
          <a:noFill/>
          <a:ln w="0">
            <a:noFill/>
          </a:ln>
        </p:spPr>
        <p:txBody>
          <a:bodyPr lIns="0" tIns="0" rIns="0" bIns="0" anchor="b">
            <a:noAutofit/>
          </a:bodyPr>
          <a:lstStyle/>
          <a:p>
            <a:r>
              <a:rPr lang="fr-FR" sz="1400" b="0" strike="noStrike" spc="-1">
                <a:latin typeface="Times New Roman"/>
              </a:rPr>
              <a:t>&lt;pied de page&gt;</a:t>
            </a:r>
          </a:p>
        </p:txBody>
      </p:sp>
      <p:sp>
        <p:nvSpPr>
          <p:cNvPr id="101" name="PlaceHolder 6"/>
          <p:cNvSpPr>
            <a:spLocks noGrp="1"/>
          </p:cNvSpPr>
          <p:nvPr>
            <p:ph type="sldNum"/>
          </p:nvPr>
        </p:nvSpPr>
        <p:spPr>
          <a:xfrm>
            <a:off x="4278960" y="10157400"/>
            <a:ext cx="3280680" cy="534240"/>
          </a:xfrm>
          <a:prstGeom prst="rect">
            <a:avLst/>
          </a:prstGeom>
          <a:noFill/>
          <a:ln w="0">
            <a:noFill/>
          </a:ln>
        </p:spPr>
        <p:txBody>
          <a:bodyPr lIns="0" tIns="0" rIns="0" bIns="0" anchor="b">
            <a:noAutofit/>
          </a:bodyPr>
          <a:lstStyle/>
          <a:p>
            <a:pPr algn="r"/>
            <a:fld id="{48A5E7DE-4D05-4FBF-8F64-AE07589FB7DF}" type="slidenum">
              <a:rPr lang="fr-FR" sz="1400" b="0" strike="noStrike" spc="-1">
                <a:latin typeface="Times New Roman"/>
              </a:rPr>
              <a:t>‹#›</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noRot="1" noChangeAspect="1"/>
          </p:cNvSpPr>
          <p:nvPr>
            <p:ph type="sldImg"/>
          </p:nvPr>
        </p:nvSpPr>
        <p:spPr>
          <a:xfrm>
            <a:off x="438150" y="1233488"/>
            <a:ext cx="5921375" cy="3332162"/>
          </a:xfrm>
          <a:prstGeom prst="rect">
            <a:avLst/>
          </a:prstGeom>
          <a:ln w="0">
            <a:noFill/>
          </a:ln>
        </p:spPr>
      </p:sp>
      <p:sp>
        <p:nvSpPr>
          <p:cNvPr id="192" name="PlaceHolder 2"/>
          <p:cNvSpPr>
            <a:spLocks noGrp="1"/>
          </p:cNvSpPr>
          <p:nvPr>
            <p:ph type="body"/>
          </p:nvPr>
        </p:nvSpPr>
        <p:spPr>
          <a:xfrm>
            <a:off x="679320" y="4750920"/>
            <a:ext cx="5438520" cy="3887280"/>
          </a:xfrm>
          <a:prstGeom prst="rect">
            <a:avLst/>
          </a:prstGeom>
          <a:noFill/>
          <a:ln w="0">
            <a:noFill/>
          </a:ln>
        </p:spPr>
        <p:txBody>
          <a:bodyPr lIns="83520" tIns="41760" rIns="83520" bIns="41760" anchor="t">
            <a:noAutofit/>
          </a:bodyPr>
          <a:lstStyle/>
          <a:p>
            <a:endParaRPr lang="fr-FR" sz="2000" b="0" strike="noStrike" spc="-1">
              <a:latin typeface="Arial"/>
            </a:endParaRPr>
          </a:p>
        </p:txBody>
      </p:sp>
      <p:sp>
        <p:nvSpPr>
          <p:cNvPr id="193" name="PlaceHolder 3"/>
          <p:cNvSpPr>
            <a:spLocks noGrp="1"/>
          </p:cNvSpPr>
          <p:nvPr>
            <p:ph type="sldNum"/>
          </p:nvPr>
        </p:nvSpPr>
        <p:spPr>
          <a:xfrm>
            <a:off x="3849840" y="9377280"/>
            <a:ext cx="2945880" cy="495000"/>
          </a:xfrm>
          <a:prstGeom prst="rect">
            <a:avLst/>
          </a:prstGeom>
          <a:noFill/>
          <a:ln w="0">
            <a:noFill/>
          </a:ln>
        </p:spPr>
        <p:txBody>
          <a:bodyPr lIns="83520" tIns="41760" rIns="83520" bIns="41760" anchor="b">
            <a:noAutofit/>
          </a:bodyPr>
          <a:lstStyle/>
          <a:p>
            <a:pPr algn="r">
              <a:lnSpc>
                <a:spcPct val="100000"/>
              </a:lnSpc>
            </a:pPr>
            <a:fld id="{02B3F574-5834-49DF-9CF9-D3B58122BE11}" type="slidenum">
              <a:rPr lang="fr-BE" sz="1100" b="0" strike="noStrike" spc="-1">
                <a:latin typeface="Times New Roman"/>
              </a:rPr>
              <a:t>5</a:t>
            </a:fld>
            <a:endParaRPr lang="fr-FR" sz="11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4700" cy="4008438"/>
          </a:xfrm>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p:nvPr>
        </p:nvSpPr>
        <p:spPr/>
        <p:txBody>
          <a:bodyPr/>
          <a:lstStyle/>
          <a:p>
            <a:pPr algn="r"/>
            <a:fld id="{48A5E7DE-4D05-4FBF-8F64-AE07589FB7DF}" type="slidenum">
              <a:rPr lang="fr-FR" sz="1400" b="0" strike="noStrike" spc="-1" smtClean="0">
                <a:latin typeface="Times New Roman"/>
              </a:rPr>
              <a:t>6</a:t>
            </a:fld>
            <a:endParaRPr lang="fr-FR" sz="1400" b="0" strike="noStrike" spc="-1">
              <a:latin typeface="Times New Roman"/>
            </a:endParaRPr>
          </a:p>
        </p:txBody>
      </p:sp>
    </p:spTree>
    <p:extLst>
      <p:ext uri="{BB962C8B-B14F-4D97-AF65-F5344CB8AC3E}">
        <p14:creationId xmlns:p14="http://schemas.microsoft.com/office/powerpoint/2010/main" val="1401835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41"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42"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4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4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4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47"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49"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50"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51"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52"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53"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54"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61"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63"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65"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6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8"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7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7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7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20"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7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7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76"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7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7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80"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82"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83"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8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8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8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88"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90"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1"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2"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3"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4"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95"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22"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2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2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7"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2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3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3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3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3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35"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fr-FR" sz="1800" b="0" strike="noStrike" spc="-1">
              <a:solidFill>
                <a:srgbClr val="000000"/>
              </a:solidFill>
              <a:latin typeface="Arial"/>
            </a:endParaRPr>
          </a:p>
        </p:txBody>
      </p:sp>
      <p:sp>
        <p:nvSpPr>
          <p:cNvPr id="3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3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
        <p:nvSpPr>
          <p:cNvPr id="39"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8F1FF">
                <a:alpha val="85098"/>
              </a:srgbClr>
            </a:gs>
            <a:gs pos="100000">
              <a:srgbClr val="FFFFFF">
                <a:alpha val="40000"/>
              </a:srgbClr>
            </a:gs>
          </a:gsLst>
          <a:lin ang="5400000"/>
        </a:gradFill>
        <a:effectLst/>
      </p:bgPr>
    </p:bg>
    <p:spTree>
      <p:nvGrpSpPr>
        <p:cNvPr id="1" name=""/>
        <p:cNvGrpSpPr/>
        <p:nvPr/>
      </p:nvGrpSpPr>
      <p:grpSpPr>
        <a:xfrm>
          <a:off x="0" y="0"/>
          <a:ext cx="0" cy="0"/>
          <a:chOff x="0" y="0"/>
          <a:chExt cx="0" cy="0"/>
        </a:xfrm>
      </p:grpSpPr>
      <p:sp>
        <p:nvSpPr>
          <p:cNvPr id="19" name="Rectangle 11" hidden="1"/>
          <p:cNvSpPr/>
          <p:nvPr/>
        </p:nvSpPr>
        <p:spPr>
          <a:xfrm>
            <a:off x="0" y="0"/>
            <a:ext cx="12183840" cy="6852960"/>
          </a:xfrm>
          <a:prstGeom prst="rect">
            <a:avLst/>
          </a:prstGeom>
          <a:gradFill rotWithShape="0">
            <a:gsLst>
              <a:gs pos="0">
                <a:srgbClr val="FFFFFF">
                  <a:alpha val="49019"/>
                </a:srgbClr>
              </a:gs>
              <a:gs pos="100000">
                <a:srgbClr val="91E4FF">
                  <a:alpha val="35294"/>
                </a:srgbClr>
              </a:gs>
            </a:gsLst>
            <a:path path="circle">
              <a:fillToRect l="50000" t="50000" r="50000" b="50000"/>
            </a:path>
          </a:gradFill>
          <a:ln w="0">
            <a:noFill/>
          </a:ln>
        </p:spPr>
        <p:style>
          <a:lnRef idx="0">
            <a:scrgbClr r="0" g="0" b="0"/>
          </a:lnRef>
          <a:fillRef idx="0">
            <a:scrgbClr r="0" g="0" b="0"/>
          </a:fillRef>
          <a:effectRef idx="0">
            <a:scrgbClr r="0" g="0" b="0"/>
          </a:effectRef>
          <a:fontRef idx="minor"/>
        </p:style>
      </p:sp>
      <p:sp>
        <p:nvSpPr>
          <p:cNvPr id="20" name="Rectangle 8" hidden="1"/>
          <p:cNvSpPr/>
          <p:nvPr/>
        </p:nvSpPr>
        <p:spPr>
          <a:xfrm>
            <a:off x="0" y="6309360"/>
            <a:ext cx="12183840" cy="497880"/>
          </a:xfrm>
          <a:prstGeom prst="rect">
            <a:avLst/>
          </a:prstGeom>
          <a:solidFill>
            <a:srgbClr val="00B0EA">
              <a:alpha val="30000"/>
            </a:srgbClr>
          </a:solidFill>
          <a:ln w="0">
            <a:noFill/>
          </a:ln>
        </p:spPr>
        <p:style>
          <a:lnRef idx="0">
            <a:scrgbClr r="0" g="0" b="0"/>
          </a:lnRef>
          <a:fillRef idx="0">
            <a:scrgbClr r="0" g="0" b="0"/>
          </a:fillRef>
          <a:effectRef idx="0">
            <a:scrgbClr r="0" g="0" b="0"/>
          </a:effectRef>
          <a:fontRef idx="minor"/>
        </p:style>
      </p:sp>
      <p:sp>
        <p:nvSpPr>
          <p:cNvPr id="2" name="Rectangle 9" hidden="1"/>
          <p:cNvSpPr/>
          <p:nvPr/>
        </p:nvSpPr>
        <p:spPr>
          <a:xfrm>
            <a:off x="0" y="6703200"/>
            <a:ext cx="12183840" cy="149760"/>
          </a:xfrm>
          <a:prstGeom prst="rect">
            <a:avLst/>
          </a:prstGeom>
          <a:solidFill>
            <a:srgbClr val="00B0EA">
              <a:alpha val="28000"/>
            </a:srgbClr>
          </a:solidFill>
          <a:ln w="0">
            <a:noFill/>
          </a:ln>
        </p:spPr>
        <p:style>
          <a:lnRef idx="0">
            <a:scrgbClr r="0" g="0" b="0"/>
          </a:lnRef>
          <a:fillRef idx="0">
            <a:scrgbClr r="0" g="0" b="0"/>
          </a:fillRef>
          <a:effectRef idx="0">
            <a:scrgbClr r="0" g="0" b="0"/>
          </a:effectRef>
          <a:fontRef idx="minor"/>
        </p:style>
      </p:sp>
      <p:sp>
        <p:nvSpPr>
          <p:cNvPr id="3" name="Rectangle 20"/>
          <p:cNvSpPr/>
          <p:nvPr/>
        </p:nvSpPr>
        <p:spPr>
          <a:xfrm>
            <a:off x="0" y="0"/>
            <a:ext cx="12183840" cy="6852960"/>
          </a:xfrm>
          <a:prstGeom prst="rect">
            <a:avLst/>
          </a:prstGeom>
          <a:solidFill>
            <a:srgbClr val="00B0EA">
              <a:alpha val="22000"/>
            </a:srgbClr>
          </a:solidFill>
          <a:ln w="0">
            <a:noFill/>
          </a:ln>
        </p:spPr>
        <p:style>
          <a:lnRef idx="0">
            <a:scrgbClr r="0" g="0" b="0"/>
          </a:lnRef>
          <a:fillRef idx="0">
            <a:scrgbClr r="0" g="0" b="0"/>
          </a:fillRef>
          <a:effectRef idx="0">
            <a:scrgbClr r="0" g="0" b="0"/>
          </a:effectRef>
          <a:fontRef idx="minor"/>
        </p:style>
      </p:sp>
      <p:sp>
        <p:nvSpPr>
          <p:cNvPr id="4" name="Rectangle 19"/>
          <p:cNvSpPr/>
          <p:nvPr/>
        </p:nvSpPr>
        <p:spPr>
          <a:xfrm>
            <a:off x="0" y="0"/>
            <a:ext cx="12183840" cy="6852960"/>
          </a:xfrm>
          <a:prstGeom prst="rect">
            <a:avLst/>
          </a:prstGeom>
          <a:gradFill rotWithShape="0">
            <a:gsLst>
              <a:gs pos="0">
                <a:srgbClr val="FFFFFF">
                  <a:alpha val="49019"/>
                </a:srgbClr>
              </a:gs>
              <a:gs pos="100000">
                <a:srgbClr val="91E4FF">
                  <a:alpha val="35294"/>
                </a:srgbClr>
              </a:gs>
            </a:gsLst>
            <a:path path="circle">
              <a:fillToRect l="50000" t="50000" r="50000" b="50000"/>
            </a:path>
          </a:gradFill>
          <a:ln w="0">
            <a:noFill/>
          </a:ln>
        </p:spPr>
        <p:style>
          <a:lnRef idx="0">
            <a:scrgbClr r="0" g="0" b="0"/>
          </a:lnRef>
          <a:fillRef idx="0">
            <a:scrgbClr r="0" g="0" b="0"/>
          </a:fillRef>
          <a:effectRef idx="0">
            <a:scrgbClr r="0" g="0" b="0"/>
          </a:effectRef>
          <a:fontRef idx="minor"/>
        </p:style>
      </p:sp>
      <p:grpSp>
        <p:nvGrpSpPr>
          <p:cNvPr id="5" name="Group 5"/>
          <p:cNvGrpSpPr/>
          <p:nvPr/>
        </p:nvGrpSpPr>
        <p:grpSpPr>
          <a:xfrm>
            <a:off x="0" y="-4680"/>
            <a:ext cx="12183840" cy="703080"/>
            <a:chOff x="0" y="-4680"/>
            <a:chExt cx="12183840" cy="703080"/>
          </a:xfrm>
        </p:grpSpPr>
        <p:sp>
          <p:nvSpPr>
            <p:cNvPr id="6" name="Rectangle 6"/>
            <p:cNvSpPr/>
            <p:nvPr/>
          </p:nvSpPr>
          <p:spPr>
            <a:xfrm flipV="1">
              <a:off x="0" y="63000"/>
              <a:ext cx="12183840" cy="635040"/>
            </a:xfrm>
            <a:prstGeom prst="rect">
              <a:avLst/>
            </a:prstGeom>
            <a:solidFill>
              <a:srgbClr val="00B0EA">
                <a:alpha val="30000"/>
              </a:srgbClr>
            </a:solidFill>
            <a:ln w="0">
              <a:noFill/>
            </a:ln>
          </p:spPr>
          <p:style>
            <a:lnRef idx="0">
              <a:scrgbClr r="0" g="0" b="0"/>
            </a:lnRef>
            <a:fillRef idx="0">
              <a:scrgbClr r="0" g="0" b="0"/>
            </a:fillRef>
            <a:effectRef idx="0">
              <a:scrgbClr r="0" g="0" b="0"/>
            </a:effectRef>
            <a:fontRef idx="minor"/>
          </p:style>
        </p:sp>
        <p:sp>
          <p:nvSpPr>
            <p:cNvPr id="7" name="Rectangle 9"/>
            <p:cNvSpPr/>
            <p:nvPr/>
          </p:nvSpPr>
          <p:spPr>
            <a:xfrm flipV="1">
              <a:off x="0" y="-5040"/>
              <a:ext cx="12183840" cy="196200"/>
            </a:xfrm>
            <a:prstGeom prst="rect">
              <a:avLst/>
            </a:prstGeom>
            <a:solidFill>
              <a:srgbClr val="00B0EA">
                <a:alpha val="28000"/>
              </a:srgbClr>
            </a:solidFill>
            <a:ln w="0">
              <a:noFill/>
            </a:ln>
          </p:spPr>
          <p:style>
            <a:lnRef idx="0">
              <a:scrgbClr r="0" g="0" b="0"/>
            </a:lnRef>
            <a:fillRef idx="0">
              <a:scrgbClr r="0" g="0" b="0"/>
            </a:fillRef>
            <a:effectRef idx="0">
              <a:scrgbClr r="0" g="0" b="0"/>
            </a:effectRef>
            <a:fontRef idx="minor"/>
          </p:style>
        </p:sp>
      </p:grpSp>
      <p:grpSp>
        <p:nvGrpSpPr>
          <p:cNvPr id="8" name="Group 10"/>
          <p:cNvGrpSpPr/>
          <p:nvPr/>
        </p:nvGrpSpPr>
        <p:grpSpPr>
          <a:xfrm>
            <a:off x="-4680" y="0"/>
            <a:ext cx="707760" cy="6852960"/>
            <a:chOff x="-4680" y="0"/>
            <a:chExt cx="707760" cy="6852960"/>
          </a:xfrm>
        </p:grpSpPr>
        <p:sp>
          <p:nvSpPr>
            <p:cNvPr id="9" name="Rectangle 11"/>
            <p:cNvSpPr/>
            <p:nvPr/>
          </p:nvSpPr>
          <p:spPr>
            <a:xfrm flipH="1">
              <a:off x="68040" y="0"/>
              <a:ext cx="635040" cy="6852960"/>
            </a:xfrm>
            <a:prstGeom prst="rect">
              <a:avLst/>
            </a:prstGeom>
            <a:solidFill>
              <a:srgbClr val="00B0EA">
                <a:alpha val="30000"/>
              </a:srgbClr>
            </a:solidFill>
            <a:ln w="0">
              <a:noFill/>
            </a:ln>
          </p:spPr>
          <p:style>
            <a:lnRef idx="0">
              <a:scrgbClr r="0" g="0" b="0"/>
            </a:lnRef>
            <a:fillRef idx="0">
              <a:scrgbClr r="0" g="0" b="0"/>
            </a:fillRef>
            <a:effectRef idx="0">
              <a:scrgbClr r="0" g="0" b="0"/>
            </a:effectRef>
            <a:fontRef idx="minor"/>
          </p:style>
        </p:sp>
        <p:sp>
          <p:nvSpPr>
            <p:cNvPr id="10" name="Rectangle 12"/>
            <p:cNvSpPr/>
            <p:nvPr/>
          </p:nvSpPr>
          <p:spPr>
            <a:xfrm flipH="1">
              <a:off x="-5040" y="0"/>
              <a:ext cx="197640" cy="6852960"/>
            </a:xfrm>
            <a:prstGeom prst="rect">
              <a:avLst/>
            </a:prstGeom>
            <a:solidFill>
              <a:srgbClr val="00B0EA">
                <a:alpha val="28000"/>
              </a:srgbClr>
            </a:solidFill>
            <a:ln w="0">
              <a:noFill/>
            </a:ln>
          </p:spPr>
          <p:style>
            <a:lnRef idx="0">
              <a:scrgbClr r="0" g="0" b="0"/>
            </a:lnRef>
            <a:fillRef idx="0">
              <a:scrgbClr r="0" g="0" b="0"/>
            </a:fillRef>
            <a:effectRef idx="0">
              <a:scrgbClr r="0" g="0" b="0"/>
            </a:effectRef>
            <a:fontRef idx="minor"/>
          </p:style>
        </p:sp>
      </p:grpSp>
      <p:grpSp>
        <p:nvGrpSpPr>
          <p:cNvPr id="11" name="Group 21"/>
          <p:cNvGrpSpPr/>
          <p:nvPr/>
        </p:nvGrpSpPr>
        <p:grpSpPr>
          <a:xfrm>
            <a:off x="11473920" y="5040"/>
            <a:ext cx="708840" cy="6852960"/>
            <a:chOff x="11473920" y="5040"/>
            <a:chExt cx="708840" cy="6852960"/>
          </a:xfrm>
        </p:grpSpPr>
        <p:sp>
          <p:nvSpPr>
            <p:cNvPr id="12" name="Rectangle 22"/>
            <p:cNvSpPr/>
            <p:nvPr/>
          </p:nvSpPr>
          <p:spPr>
            <a:xfrm rot="10800000" flipH="1">
              <a:off x="11473560" y="5040"/>
              <a:ext cx="635040" cy="6852960"/>
            </a:xfrm>
            <a:prstGeom prst="rect">
              <a:avLst/>
            </a:prstGeom>
            <a:solidFill>
              <a:srgbClr val="00B0EA">
                <a:alpha val="30000"/>
              </a:srgbClr>
            </a:solidFill>
            <a:ln w="0">
              <a:noFill/>
            </a:ln>
          </p:spPr>
          <p:style>
            <a:lnRef idx="0">
              <a:scrgbClr r="0" g="0" b="0"/>
            </a:lnRef>
            <a:fillRef idx="0">
              <a:scrgbClr r="0" g="0" b="0"/>
            </a:fillRef>
            <a:effectRef idx="0">
              <a:scrgbClr r="0" g="0" b="0"/>
            </a:effectRef>
            <a:fontRef idx="minor"/>
          </p:style>
        </p:sp>
        <p:sp>
          <p:nvSpPr>
            <p:cNvPr id="13" name="Rectangle 23"/>
            <p:cNvSpPr/>
            <p:nvPr/>
          </p:nvSpPr>
          <p:spPr>
            <a:xfrm rot="10800000" flipH="1">
              <a:off x="11984400" y="5040"/>
              <a:ext cx="197640" cy="6852960"/>
            </a:xfrm>
            <a:prstGeom prst="rect">
              <a:avLst/>
            </a:prstGeom>
            <a:solidFill>
              <a:srgbClr val="00B0EA">
                <a:alpha val="28000"/>
              </a:srgbClr>
            </a:solidFill>
            <a:ln w="0">
              <a:noFill/>
            </a:ln>
          </p:spPr>
          <p:style>
            <a:lnRef idx="0">
              <a:scrgbClr r="0" g="0" b="0"/>
            </a:lnRef>
            <a:fillRef idx="0">
              <a:scrgbClr r="0" g="0" b="0"/>
            </a:fillRef>
            <a:effectRef idx="0">
              <a:scrgbClr r="0" g="0" b="0"/>
            </a:effectRef>
            <a:fontRef idx="minor"/>
          </p:style>
        </p:sp>
      </p:grpSp>
      <p:grpSp>
        <p:nvGrpSpPr>
          <p:cNvPr id="14" name="Group 16"/>
          <p:cNvGrpSpPr/>
          <p:nvPr/>
        </p:nvGrpSpPr>
        <p:grpSpPr>
          <a:xfrm>
            <a:off x="0" y="6144840"/>
            <a:ext cx="12183840" cy="708120"/>
            <a:chOff x="0" y="6144840"/>
            <a:chExt cx="12183840" cy="708120"/>
          </a:xfrm>
        </p:grpSpPr>
        <p:sp>
          <p:nvSpPr>
            <p:cNvPr id="15" name="Rectangle 17"/>
            <p:cNvSpPr/>
            <p:nvPr/>
          </p:nvSpPr>
          <p:spPr>
            <a:xfrm>
              <a:off x="0" y="6144840"/>
              <a:ext cx="12183840" cy="635040"/>
            </a:xfrm>
            <a:prstGeom prst="rect">
              <a:avLst/>
            </a:prstGeom>
            <a:solidFill>
              <a:srgbClr val="00B0EA">
                <a:alpha val="30000"/>
              </a:srgbClr>
            </a:solidFill>
            <a:ln w="0">
              <a:noFill/>
            </a:ln>
          </p:spPr>
          <p:style>
            <a:lnRef idx="0">
              <a:scrgbClr r="0" g="0" b="0"/>
            </a:lnRef>
            <a:fillRef idx="0">
              <a:scrgbClr r="0" g="0" b="0"/>
            </a:fillRef>
            <a:effectRef idx="0">
              <a:scrgbClr r="0" g="0" b="0"/>
            </a:effectRef>
            <a:fontRef idx="minor"/>
          </p:style>
        </p:sp>
        <p:sp>
          <p:nvSpPr>
            <p:cNvPr id="16" name="Rectangle 18"/>
            <p:cNvSpPr/>
            <p:nvPr/>
          </p:nvSpPr>
          <p:spPr>
            <a:xfrm>
              <a:off x="0" y="6656760"/>
              <a:ext cx="12183840" cy="196200"/>
            </a:xfrm>
            <a:prstGeom prst="rect">
              <a:avLst/>
            </a:prstGeom>
            <a:solidFill>
              <a:srgbClr val="00B0EA">
                <a:alpha val="28000"/>
              </a:srgbClr>
            </a:solidFill>
            <a:ln w="0">
              <a:noFill/>
            </a:ln>
          </p:spPr>
          <p:style>
            <a:lnRef idx="0">
              <a:scrgbClr r="0" g="0" b="0"/>
            </a:lnRef>
            <a:fillRef idx="0">
              <a:scrgbClr r="0" g="0" b="0"/>
            </a:fillRef>
            <a:effectRef idx="0">
              <a:scrgbClr r="0" g="0" b="0"/>
            </a:effectRef>
            <a:fontRef idx="minor"/>
          </p:style>
        </p:sp>
      </p:grpSp>
      <p:sp>
        <p:nvSpPr>
          <p:cNvPr id="1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éditer le format du texte-titre</a:t>
            </a:r>
          </a:p>
        </p:txBody>
      </p:sp>
      <p:sp>
        <p:nvSpPr>
          <p:cNvPr id="18"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8F1FF">
                <a:alpha val="56078"/>
              </a:srgbClr>
            </a:gs>
            <a:gs pos="100000">
              <a:srgbClr val="FFFFFF"/>
            </a:gs>
          </a:gsLst>
          <a:lin ang="5400000"/>
        </a:gradFill>
        <a:effectLst/>
      </p:bgPr>
    </p:bg>
    <p:spTree>
      <p:nvGrpSpPr>
        <p:cNvPr id="1" name=""/>
        <p:cNvGrpSpPr/>
        <p:nvPr/>
      </p:nvGrpSpPr>
      <p:grpSpPr>
        <a:xfrm>
          <a:off x="0" y="0"/>
          <a:ext cx="0" cy="0"/>
          <a:chOff x="0" y="0"/>
          <a:chExt cx="0" cy="0"/>
        </a:xfrm>
      </p:grpSpPr>
      <p:sp>
        <p:nvSpPr>
          <p:cNvPr id="55" name="Rectangle 11"/>
          <p:cNvSpPr/>
          <p:nvPr/>
        </p:nvSpPr>
        <p:spPr>
          <a:xfrm>
            <a:off x="0" y="0"/>
            <a:ext cx="12183840" cy="6852960"/>
          </a:xfrm>
          <a:prstGeom prst="rect">
            <a:avLst/>
          </a:prstGeom>
          <a:gradFill rotWithShape="0">
            <a:gsLst>
              <a:gs pos="0">
                <a:srgbClr val="FFFFFF">
                  <a:alpha val="49019"/>
                </a:srgbClr>
              </a:gs>
              <a:gs pos="100000">
                <a:srgbClr val="91E4FF">
                  <a:alpha val="35294"/>
                </a:srgbClr>
              </a:gs>
            </a:gsLst>
            <a:path path="circle">
              <a:fillToRect l="50000" t="50000" r="50000" b="50000"/>
            </a:path>
          </a:gradFill>
          <a:ln w="0">
            <a:noFill/>
          </a:ln>
        </p:spPr>
        <p:style>
          <a:lnRef idx="0">
            <a:scrgbClr r="0" g="0" b="0"/>
          </a:lnRef>
          <a:fillRef idx="0">
            <a:scrgbClr r="0" g="0" b="0"/>
          </a:fillRef>
          <a:effectRef idx="0">
            <a:scrgbClr r="0" g="0" b="0"/>
          </a:effectRef>
          <a:fontRef idx="minor"/>
        </p:style>
      </p:sp>
      <p:sp>
        <p:nvSpPr>
          <p:cNvPr id="56" name="Rectangle 8"/>
          <p:cNvSpPr/>
          <p:nvPr/>
        </p:nvSpPr>
        <p:spPr>
          <a:xfrm>
            <a:off x="0" y="6309360"/>
            <a:ext cx="12183840" cy="497880"/>
          </a:xfrm>
          <a:prstGeom prst="rect">
            <a:avLst/>
          </a:prstGeom>
          <a:solidFill>
            <a:srgbClr val="00B0EA">
              <a:alpha val="30000"/>
            </a:srgbClr>
          </a:solidFill>
          <a:ln w="0">
            <a:noFill/>
          </a:ln>
        </p:spPr>
        <p:style>
          <a:lnRef idx="0">
            <a:scrgbClr r="0" g="0" b="0"/>
          </a:lnRef>
          <a:fillRef idx="0">
            <a:scrgbClr r="0" g="0" b="0"/>
          </a:fillRef>
          <a:effectRef idx="0">
            <a:scrgbClr r="0" g="0" b="0"/>
          </a:effectRef>
          <a:fontRef idx="minor"/>
        </p:style>
      </p:sp>
      <p:sp>
        <p:nvSpPr>
          <p:cNvPr id="57" name="Rectangle 9"/>
          <p:cNvSpPr/>
          <p:nvPr/>
        </p:nvSpPr>
        <p:spPr>
          <a:xfrm>
            <a:off x="0" y="6703200"/>
            <a:ext cx="12183840" cy="149760"/>
          </a:xfrm>
          <a:prstGeom prst="rect">
            <a:avLst/>
          </a:prstGeom>
          <a:solidFill>
            <a:srgbClr val="00B0EA">
              <a:alpha val="28000"/>
            </a:srgbClr>
          </a:solidFill>
          <a:ln w="0">
            <a:noFill/>
          </a:ln>
        </p:spPr>
        <p:style>
          <a:lnRef idx="0">
            <a:scrgbClr r="0" g="0" b="0"/>
          </a:lnRef>
          <a:fillRef idx="0">
            <a:scrgbClr r="0" g="0" b="0"/>
          </a:fillRef>
          <a:effectRef idx="0">
            <a:scrgbClr r="0" g="0" b="0"/>
          </a:effectRef>
          <a:fontRef idx="minor"/>
        </p:style>
      </p:sp>
      <p:sp>
        <p:nvSpPr>
          <p:cNvPr id="5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éditer le format du texte-titre</a:t>
            </a:r>
          </a:p>
        </p:txBody>
      </p:sp>
      <p:sp>
        <p:nvSpPr>
          <p:cNvPr id="59"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orms.office.com/r/kK14ynph7i"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mailto:info@uccleparents.org" TargetMode="External"/><Relationship Id="rId2" Type="http://schemas.openxmlformats.org/officeDocument/2006/relationships/hyperlink" Target="mailto:manela.marin-del-rio@teacher.eursc.eu" TargetMode="Externa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607680" y="1227420"/>
            <a:ext cx="10677600" cy="718560"/>
          </a:xfrm>
          <a:prstGeom prst="rect">
            <a:avLst/>
          </a:prstGeom>
          <a:noFill/>
          <a:ln w="0">
            <a:noFill/>
          </a:ln>
        </p:spPr>
        <p:txBody>
          <a:bodyPr lIns="0" tIns="0" rIns="0" bIns="0" anchor="b" anchorCtr="1">
            <a:noAutofit/>
          </a:bodyPr>
          <a:lstStyle/>
          <a:p>
            <a:pPr algn="ctr">
              <a:lnSpc>
                <a:spcPct val="90000"/>
              </a:lnSpc>
              <a:tabLst>
                <a:tab pos="0" algn="l"/>
              </a:tabLst>
            </a:pPr>
            <a:br>
              <a:rPr dirty="0"/>
            </a:br>
            <a:br>
              <a:rPr dirty="0"/>
            </a:br>
            <a:r>
              <a:rPr lang="es-ES" sz="5500" b="0" strike="noStrike" spc="-1" dirty="0">
                <a:solidFill>
                  <a:srgbClr val="0D0D0D"/>
                </a:solidFill>
                <a:latin typeface="Constantia"/>
                <a:ea typeface="DejaVu Sans"/>
              </a:rPr>
              <a:t>MOBILITÉS SCOLAIRES</a:t>
            </a:r>
            <a:endParaRPr lang="fr-FR" sz="5500" b="0" strike="noStrike" spc="-1" dirty="0">
              <a:solidFill>
                <a:srgbClr val="000000"/>
              </a:solidFill>
              <a:latin typeface="Arial"/>
            </a:endParaRPr>
          </a:p>
        </p:txBody>
      </p:sp>
      <p:sp>
        <p:nvSpPr>
          <p:cNvPr id="103" name="AutoShape 4"/>
          <p:cNvSpPr/>
          <p:nvPr/>
        </p:nvSpPr>
        <p:spPr>
          <a:xfrm>
            <a:off x="307800" y="792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04" name="Picture 98"/>
          <p:cNvPicPr/>
          <p:nvPr/>
        </p:nvPicPr>
        <p:blipFill>
          <a:blip r:embed="rId2"/>
          <a:stretch/>
        </p:blipFill>
        <p:spPr>
          <a:xfrm>
            <a:off x="3557880" y="3598920"/>
            <a:ext cx="4901400" cy="1977120"/>
          </a:xfrm>
          <a:prstGeom prst="rect">
            <a:avLst/>
          </a:prstGeom>
          <a:ln w="0">
            <a:noFill/>
          </a:ln>
        </p:spPr>
      </p:pic>
      <p:sp>
        <p:nvSpPr>
          <p:cNvPr id="105" name="Rectangle 98"/>
          <p:cNvSpPr/>
          <p:nvPr/>
        </p:nvSpPr>
        <p:spPr>
          <a:xfrm>
            <a:off x="1800000" y="2125800"/>
            <a:ext cx="8100000" cy="111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CH" sz="3600" b="0" strike="noStrike" spc="-1">
                <a:solidFill>
                  <a:srgbClr val="335366"/>
                </a:solidFill>
                <a:latin typeface="Franklin Gothic Book"/>
                <a:ea typeface="DejaVu Sans"/>
              </a:rPr>
              <a:t>Réunion d'information </a:t>
            </a:r>
            <a:endParaRPr lang="fr-FR" sz="3600" b="0" strike="noStrike" spc="-1">
              <a:latin typeface="Arial"/>
            </a:endParaRPr>
          </a:p>
          <a:p>
            <a:pPr algn="ctr">
              <a:lnSpc>
                <a:spcPct val="100000"/>
              </a:lnSpc>
            </a:pPr>
            <a:r>
              <a:rPr lang="de-CH" sz="3600" b="0" strike="noStrike" spc="-1">
                <a:solidFill>
                  <a:srgbClr val="335366"/>
                </a:solidFill>
                <a:latin typeface="Franklin Gothic Book"/>
                <a:ea typeface="DejaVu Sans"/>
              </a:rPr>
              <a:t>29 novembre 2022</a:t>
            </a:r>
            <a:endParaRPr lang="fr-FR" sz="3600" b="0" strike="noStrike" spc="-1">
              <a:latin typeface="Aria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dirty="0">
                <a:solidFill>
                  <a:srgbClr val="FFFFFF"/>
                </a:solidFill>
                <a:latin typeface="Constantia"/>
                <a:ea typeface="DejaVu Sans"/>
              </a:rPr>
              <a:t>ETAPE</a:t>
            </a:r>
            <a:r>
              <a:rPr lang="fr-BE" sz="4000" b="0" strike="noStrike" spc="-1" dirty="0">
                <a:solidFill>
                  <a:srgbClr val="FFFFFF"/>
                </a:solidFill>
                <a:latin typeface="Franklin Gothic Book"/>
                <a:ea typeface="DejaVu Sans"/>
              </a:rPr>
              <a:t> </a:t>
            </a:r>
            <a:r>
              <a:rPr lang="fr-BE" sz="4800" spc="-1" dirty="0">
                <a:solidFill>
                  <a:srgbClr val="FFFFFF"/>
                </a:solidFill>
                <a:latin typeface="Constantia"/>
                <a:ea typeface="DejaVu Sans"/>
              </a:rPr>
              <a:t>1</a:t>
            </a:r>
            <a:r>
              <a:rPr lang="fr-BE" sz="4800" b="0" strike="noStrike" spc="-1" dirty="0">
                <a:solidFill>
                  <a:srgbClr val="FFFFFF"/>
                </a:solidFill>
                <a:latin typeface="Constantia"/>
                <a:ea typeface="DejaVu Sans"/>
              </a:rPr>
              <a:t>.</a:t>
            </a:r>
            <a:r>
              <a:rPr lang="fr-BE" sz="4000" b="0" strike="noStrike" spc="-1" dirty="0">
                <a:solidFill>
                  <a:srgbClr val="FFFFFF"/>
                </a:solidFill>
                <a:latin typeface="Franklin Gothic Book"/>
                <a:ea typeface="DejaVu Sans"/>
              </a:rPr>
              <a:t> Demande initiale</a:t>
            </a:r>
            <a:endParaRPr lang="fr-FR" sz="4000" b="0" strike="noStrike" spc="-1" dirty="0">
              <a:solidFill>
                <a:srgbClr val="000000"/>
              </a:solidFill>
              <a:latin typeface="Arial"/>
            </a:endParaRPr>
          </a:p>
        </p:txBody>
      </p:sp>
      <p:sp>
        <p:nvSpPr>
          <p:cNvPr id="139" name="Marcador de posición de contenido 16"/>
          <p:cNvSpPr/>
          <p:nvPr/>
        </p:nvSpPr>
        <p:spPr>
          <a:xfrm>
            <a:off x="900000" y="1674360"/>
            <a:ext cx="10255320" cy="5001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25000" lnSpcReduction="20000"/>
          </a:bodyPr>
          <a:lstStyle/>
          <a:p>
            <a:pPr>
              <a:lnSpc>
                <a:spcPct val="100000"/>
              </a:lnSpc>
              <a:spcBef>
                <a:spcPts val="99"/>
              </a:spcBef>
              <a:spcAft>
                <a:spcPts val="99"/>
              </a:spcAft>
            </a:pPr>
            <a:endParaRPr lang="fr-FR" sz="1800" b="0" strike="noStrike" spc="-1" dirty="0">
              <a:latin typeface="Arial"/>
            </a:endParaRPr>
          </a:p>
          <a:p>
            <a:pPr>
              <a:lnSpc>
                <a:spcPct val="100000"/>
              </a:lnSpc>
              <a:spcBef>
                <a:spcPts val="99"/>
              </a:spcBef>
              <a:spcAft>
                <a:spcPts val="99"/>
              </a:spcAft>
            </a:pPr>
            <a:endParaRPr lang="fr-FR" sz="1800" b="0" strike="noStrike" spc="-1" dirty="0">
              <a:latin typeface="Arial"/>
            </a:endParaRPr>
          </a:p>
          <a:p>
            <a:pPr>
              <a:lnSpc>
                <a:spcPct val="100000"/>
              </a:lnSpc>
              <a:spcBef>
                <a:spcPts val="99"/>
              </a:spcBef>
              <a:spcAft>
                <a:spcPts val="99"/>
              </a:spcAft>
              <a:tabLst>
                <a:tab pos="0" algn="l"/>
              </a:tabLst>
            </a:pPr>
            <a:r>
              <a:rPr lang="fr-BE" sz="10200" b="0" strike="noStrike" spc="-1" dirty="0">
                <a:solidFill>
                  <a:srgbClr val="404040"/>
                </a:solidFill>
                <a:latin typeface="Constantia" panose="02030602050306030303" pitchFamily="18" charset="0"/>
                <a:ea typeface="DejaVu Sans"/>
              </a:rPr>
              <a:t>Vous devez remplir la demande initiale qui contient des informations sur le cursus de l'élève, son choix d'ES, sa motivation,...</a:t>
            </a:r>
            <a:endParaRPr lang="fr-FR" sz="10200" b="0" strike="noStrike" spc="-1" dirty="0">
              <a:latin typeface="Constantia" panose="02030602050306030303" pitchFamily="18" charset="0"/>
            </a:endParaRPr>
          </a:p>
          <a:p>
            <a:pPr>
              <a:lnSpc>
                <a:spcPct val="100000"/>
              </a:lnSpc>
              <a:tabLst>
                <a:tab pos="0" algn="l"/>
              </a:tabLst>
            </a:pPr>
            <a:endParaRPr lang="fr-FR" sz="10200" b="0" strike="noStrike" spc="-1" dirty="0">
              <a:latin typeface="Constantia" panose="02030602050306030303" pitchFamily="18" charset="0"/>
            </a:endParaRPr>
          </a:p>
          <a:p>
            <a:pPr>
              <a:lnSpc>
                <a:spcPct val="100000"/>
              </a:lnSpc>
              <a:tabLst>
                <a:tab pos="0" algn="l"/>
              </a:tabLst>
            </a:pPr>
            <a:endParaRPr lang="fr-FR" sz="10200" b="0" strike="noStrike" spc="-1" dirty="0">
              <a:latin typeface="Constantia" panose="02030602050306030303" pitchFamily="18" charset="0"/>
            </a:endParaRPr>
          </a:p>
          <a:p>
            <a:pPr algn="ctr">
              <a:lnSpc>
                <a:spcPct val="100000"/>
              </a:lnSpc>
              <a:tabLst>
                <a:tab pos="0" algn="l"/>
              </a:tabLst>
            </a:pPr>
            <a:endParaRPr lang="fr-BE" sz="10200" b="0" strike="noStrike" spc="-1" dirty="0">
              <a:solidFill>
                <a:srgbClr val="C55A11"/>
              </a:solidFill>
              <a:latin typeface="Constantia" panose="02030602050306030303" pitchFamily="18" charset="0"/>
              <a:ea typeface="DejaVu Sans"/>
            </a:endParaRPr>
          </a:p>
          <a:p>
            <a:pPr algn="ctr">
              <a:lnSpc>
                <a:spcPct val="100000"/>
              </a:lnSpc>
              <a:tabLst>
                <a:tab pos="0" algn="l"/>
              </a:tabLst>
            </a:pPr>
            <a:r>
              <a:rPr lang="fr-BE" sz="10200" b="0" strike="noStrike" spc="-1" dirty="0">
                <a:solidFill>
                  <a:srgbClr val="C55A11"/>
                </a:solidFill>
                <a:latin typeface="Constantia" panose="02030602050306030303" pitchFamily="18" charset="0"/>
                <a:ea typeface="DejaVu Sans"/>
              </a:rPr>
              <a:t>Date limite : 13 janvier 2023</a:t>
            </a:r>
            <a:endParaRPr lang="fr-FR" sz="10200" b="0" strike="noStrike" spc="-1" dirty="0">
              <a:latin typeface="Constantia" panose="02030602050306030303" pitchFamily="18" charset="0"/>
            </a:endParaRPr>
          </a:p>
          <a:p>
            <a:pPr algn="ctr">
              <a:lnSpc>
                <a:spcPct val="100000"/>
              </a:lnSpc>
              <a:tabLst>
                <a:tab pos="0" algn="l"/>
              </a:tabLst>
            </a:pPr>
            <a:endParaRPr lang="fr-FR" sz="8700" b="0" strike="noStrike" spc="-1" dirty="0">
              <a:latin typeface="Arial"/>
            </a:endParaRPr>
          </a:p>
          <a:p>
            <a:pPr>
              <a:lnSpc>
                <a:spcPct val="100000"/>
              </a:lnSpc>
              <a:tabLst>
                <a:tab pos="0" algn="l"/>
              </a:tabLst>
            </a:pPr>
            <a:endParaRPr lang="fr-BE" sz="8700" b="0" i="1" strike="noStrike" spc="-1" dirty="0">
              <a:solidFill>
                <a:srgbClr val="404040"/>
              </a:solidFill>
              <a:latin typeface="Constantia"/>
              <a:ea typeface="DejaVu Sans"/>
            </a:endParaRPr>
          </a:p>
          <a:p>
            <a:pPr>
              <a:lnSpc>
                <a:spcPct val="100000"/>
              </a:lnSpc>
              <a:tabLst>
                <a:tab pos="0" algn="l"/>
              </a:tabLst>
            </a:pPr>
            <a:r>
              <a:rPr lang="fr-BE" sz="10400" spc="-1" dirty="0">
                <a:solidFill>
                  <a:srgbClr val="404040"/>
                </a:solidFill>
                <a:latin typeface="Constantia" panose="02030602050306030303" pitchFamily="18" charset="0"/>
              </a:rPr>
              <a:t>Demande initiale</a:t>
            </a:r>
          </a:p>
          <a:p>
            <a:pPr>
              <a:lnSpc>
                <a:spcPct val="100000"/>
              </a:lnSpc>
              <a:tabLst>
                <a:tab pos="0" algn="l"/>
              </a:tabLst>
            </a:pPr>
            <a:r>
              <a:rPr lang="fr-FR" sz="4300" spc="-1" dirty="0">
                <a:latin typeface="Constantia" panose="02030602050306030303" pitchFamily="18" charset="0"/>
                <a:hlinkClick r:id="rId2"/>
              </a:rPr>
              <a:t>https://forms.office.com/r/kK14ynph7i</a:t>
            </a:r>
            <a:endParaRPr lang="fr-FR" sz="4300" spc="-1" dirty="0">
              <a:latin typeface="Constantia" panose="02030602050306030303" pitchFamily="18" charset="0"/>
            </a:endParaRPr>
          </a:p>
          <a:p>
            <a:pPr>
              <a:lnSpc>
                <a:spcPct val="100000"/>
              </a:lnSpc>
              <a:tabLst>
                <a:tab pos="0" algn="l"/>
              </a:tabLst>
            </a:pPr>
            <a:endParaRPr lang="fr-FR" sz="4300" spc="-1" dirty="0">
              <a:latin typeface="Constantia" panose="02030602050306030303" pitchFamily="18" charset="0"/>
            </a:endParaRPr>
          </a:p>
          <a:p>
            <a:pPr>
              <a:lnSpc>
                <a:spcPct val="100000"/>
              </a:lnSpc>
              <a:spcBef>
                <a:spcPts val="99"/>
              </a:spcBef>
              <a:spcAft>
                <a:spcPts val="99"/>
              </a:spcAft>
              <a:tabLst>
                <a:tab pos="0" algn="l"/>
              </a:tabLst>
            </a:pPr>
            <a:endParaRPr lang="fr-FR" sz="8700" b="0" strike="noStrike" spc="-1" dirty="0">
              <a:latin typeface="Arial"/>
            </a:endParaRPr>
          </a:p>
          <a:p>
            <a:pPr algn="ctr">
              <a:lnSpc>
                <a:spcPct val="100000"/>
              </a:lnSpc>
              <a:spcBef>
                <a:spcPts val="99"/>
              </a:spcBef>
              <a:spcAft>
                <a:spcPts val="99"/>
              </a:spcAft>
              <a:tabLst>
                <a:tab pos="0" algn="l"/>
              </a:tabLst>
            </a:pPr>
            <a:endParaRPr lang="fr-FR" sz="8700" b="0" strike="noStrike" spc="-1" dirty="0">
              <a:latin typeface="Arial"/>
            </a:endParaRPr>
          </a:p>
          <a:p>
            <a:pPr>
              <a:lnSpc>
                <a:spcPct val="100000"/>
              </a:lnSpc>
              <a:spcBef>
                <a:spcPts val="99"/>
              </a:spcBef>
              <a:spcAft>
                <a:spcPts val="99"/>
              </a:spcAft>
              <a:tabLst>
                <a:tab pos="0" algn="l"/>
              </a:tabLst>
            </a:pPr>
            <a:endParaRPr lang="fr-FR" sz="8700" b="0" strike="noStrike" spc="-1" dirty="0">
              <a:latin typeface="Arial"/>
            </a:endParaRPr>
          </a:p>
          <a:p>
            <a:pPr>
              <a:lnSpc>
                <a:spcPct val="100000"/>
              </a:lnSpc>
              <a:spcBef>
                <a:spcPts val="99"/>
              </a:spcBef>
              <a:spcAft>
                <a:spcPts val="99"/>
              </a:spcAft>
              <a:tabLst>
                <a:tab pos="0" algn="l"/>
              </a:tabLst>
            </a:pPr>
            <a:r>
              <a:rPr lang="fr-BE" sz="3200" b="0" strike="noStrike" spc="-1" dirty="0">
                <a:solidFill>
                  <a:srgbClr val="404040"/>
                </a:solidFill>
                <a:latin typeface="Constantia"/>
                <a:ea typeface="DejaVu Sans"/>
              </a:rPr>
              <a:t> </a:t>
            </a: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100000"/>
              </a:lnSpc>
              <a:spcBef>
                <a:spcPts val="99"/>
              </a:spcBef>
              <a:spcAft>
                <a:spcPts val="99"/>
              </a:spcAft>
              <a:tabLst>
                <a:tab pos="0" algn="l"/>
              </a:tabLst>
            </a:pPr>
            <a:endParaRPr lang="fr-FR" sz="3200" b="0" strike="noStrike" spc="-1" dirty="0">
              <a:latin typeface="Arial"/>
            </a:endParaRPr>
          </a:p>
        </p:txBody>
      </p:sp>
      <p:sp>
        <p:nvSpPr>
          <p:cNvPr id="140" name="AutoShape 17"/>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41" name="Picture 4"/>
          <p:cNvPicPr/>
          <p:nvPr/>
        </p:nvPicPr>
        <p:blipFill>
          <a:blip r:embed="rId3"/>
          <a:stretch/>
        </p:blipFill>
        <p:spPr>
          <a:xfrm>
            <a:off x="10080000" y="5531400"/>
            <a:ext cx="2108160" cy="764640"/>
          </a:xfrm>
          <a:prstGeom prst="rect">
            <a:avLst/>
          </a:prstGeom>
          <a:ln w="0">
            <a:noFill/>
          </a:ln>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720000" y="569160"/>
            <a:ext cx="11155680" cy="869400"/>
          </a:xfrm>
          <a:prstGeom prst="rect">
            <a:avLst/>
          </a:prstGeom>
          <a:solidFill>
            <a:srgbClr val="000000"/>
          </a:solidFill>
          <a:ln w="0">
            <a:noFill/>
          </a:ln>
        </p:spPr>
        <p:txBody>
          <a:bodyPr lIns="90000" tIns="45000" rIns="90000" bIns="45000" anchor="b" anchorCtr="1">
            <a:noAutofit/>
          </a:bodyPr>
          <a:lstStyle/>
          <a:p>
            <a:pPr algn="ctr">
              <a:tabLst>
                <a:tab pos="0" algn="l"/>
              </a:tabLst>
            </a:pPr>
            <a:r>
              <a:rPr lang="fr-BE" sz="4800" spc="-1" dirty="0">
                <a:solidFill>
                  <a:srgbClr val="FFFFFF"/>
                </a:solidFill>
                <a:latin typeface="Constantia"/>
              </a:rPr>
              <a:t>ETAPE</a:t>
            </a:r>
            <a:r>
              <a:rPr lang="fr-BE" sz="4000" b="0" strike="noStrike" spc="-1" dirty="0">
                <a:solidFill>
                  <a:srgbClr val="FFFFFF"/>
                </a:solidFill>
                <a:latin typeface="Franklin Gothic Book"/>
                <a:ea typeface="DejaVu Sans"/>
              </a:rPr>
              <a:t> </a:t>
            </a:r>
            <a:r>
              <a:rPr lang="fr-BE" sz="4800" b="0" strike="noStrike" spc="-1" dirty="0">
                <a:solidFill>
                  <a:srgbClr val="FFFFFF"/>
                </a:solidFill>
                <a:latin typeface="Constantia"/>
                <a:ea typeface="DejaVu Sans"/>
              </a:rPr>
              <a:t>2</a:t>
            </a:r>
            <a:r>
              <a:rPr lang="fr-BE" sz="4000" b="0" strike="noStrike" spc="-1" dirty="0">
                <a:solidFill>
                  <a:srgbClr val="FFFFFF"/>
                </a:solidFill>
                <a:latin typeface="Franklin Gothic Book"/>
                <a:ea typeface="DejaVu Sans"/>
              </a:rPr>
              <a:t>. Présélection</a:t>
            </a:r>
            <a:endParaRPr lang="fr-FR" sz="4000" b="0" strike="noStrike" spc="-1" dirty="0">
              <a:solidFill>
                <a:srgbClr val="000000"/>
              </a:solidFill>
              <a:latin typeface="Arial"/>
            </a:endParaRPr>
          </a:p>
        </p:txBody>
      </p:sp>
      <p:sp>
        <p:nvSpPr>
          <p:cNvPr id="143" name="Marcador de posición de contenido 17"/>
          <p:cNvSpPr/>
          <p:nvPr/>
        </p:nvSpPr>
        <p:spPr>
          <a:xfrm>
            <a:off x="965880" y="1800000"/>
            <a:ext cx="10553040" cy="466294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54500" lnSpcReduction="20000"/>
          </a:bodyPr>
          <a:lstStyle/>
          <a:p>
            <a:pPr>
              <a:lnSpc>
                <a:spcPct val="100000"/>
              </a:lnSpc>
              <a:spcBef>
                <a:spcPts val="99"/>
              </a:spcBef>
              <a:spcAft>
                <a:spcPts val="99"/>
              </a:spcAft>
            </a:pPr>
            <a:r>
              <a:rPr lang="fr-BE" sz="5300" b="0" strike="noStrike" spc="-1" dirty="0">
                <a:solidFill>
                  <a:srgbClr val="404040"/>
                </a:solidFill>
                <a:latin typeface="Constantia" panose="02030602050306030303" pitchFamily="18" charset="0"/>
                <a:ea typeface="DejaVu Sans"/>
              </a:rPr>
              <a:t>1.Validation des demandes par le </a:t>
            </a:r>
            <a:r>
              <a:rPr lang="fr-BE" sz="5300" b="1" strike="noStrike" spc="-1" dirty="0">
                <a:solidFill>
                  <a:srgbClr val="404040"/>
                </a:solidFill>
                <a:latin typeface="Constantia" panose="02030602050306030303" pitchFamily="18" charset="0"/>
                <a:ea typeface="DejaVu Sans"/>
              </a:rPr>
              <a:t>Conseil de classe</a:t>
            </a:r>
            <a:r>
              <a:rPr lang="fr-BE" sz="5300" b="1" spc="-1">
                <a:solidFill>
                  <a:srgbClr val="404040"/>
                </a:solidFill>
                <a:latin typeface="Constantia" panose="02030602050306030303" pitchFamily="18" charset="0"/>
              </a:rPr>
              <a:t>.                  </a:t>
            </a:r>
            <a:r>
              <a:rPr lang="fr-BE" sz="5300" spc="-1">
                <a:solidFill>
                  <a:srgbClr val="404040"/>
                </a:solidFill>
                <a:latin typeface="Constantia" panose="02030602050306030303" pitchFamily="18" charset="0"/>
              </a:rPr>
              <a:t>(</a:t>
            </a:r>
            <a:r>
              <a:rPr lang="fr-BE" sz="5300" spc="-1" dirty="0">
                <a:solidFill>
                  <a:srgbClr val="404040"/>
                </a:solidFill>
                <a:latin typeface="Constantia" panose="02030602050306030303" pitchFamily="18" charset="0"/>
              </a:rPr>
              <a:t>pas de difficultés à rattraper, comportement approprié).</a:t>
            </a:r>
          </a:p>
          <a:p>
            <a:pPr>
              <a:lnSpc>
                <a:spcPct val="100000"/>
              </a:lnSpc>
              <a:spcBef>
                <a:spcPts val="99"/>
              </a:spcBef>
              <a:spcAft>
                <a:spcPts val="99"/>
              </a:spcAft>
            </a:pPr>
            <a:endParaRPr lang="fr-FR" sz="5300" b="0" strike="noStrike" spc="-1" dirty="0">
              <a:latin typeface="Constantia" panose="02030602050306030303" pitchFamily="18" charset="0"/>
            </a:endParaRPr>
          </a:p>
          <a:p>
            <a:pPr>
              <a:lnSpc>
                <a:spcPct val="100000"/>
              </a:lnSpc>
              <a:spcBef>
                <a:spcPts val="99"/>
              </a:spcBef>
              <a:spcAft>
                <a:spcPts val="99"/>
              </a:spcAft>
            </a:pPr>
            <a:r>
              <a:rPr lang="fr-BE" sz="5300" b="0" strike="noStrike" spc="-1" dirty="0">
                <a:solidFill>
                  <a:srgbClr val="404040"/>
                </a:solidFill>
                <a:latin typeface="Constantia" panose="02030602050306030303" pitchFamily="18" charset="0"/>
                <a:ea typeface="DejaVu Sans"/>
              </a:rPr>
              <a:t>2. </a:t>
            </a:r>
            <a:r>
              <a:rPr lang="fr-BE" sz="5300" spc="-1" dirty="0">
                <a:solidFill>
                  <a:srgbClr val="404040"/>
                </a:solidFill>
                <a:latin typeface="Constantia" panose="02030602050306030303" pitchFamily="18" charset="0"/>
              </a:rPr>
              <a:t>Approbation définitive </a:t>
            </a:r>
            <a:r>
              <a:rPr lang="fr-BE" sz="5300" b="0" strike="noStrike" spc="-1" dirty="0">
                <a:solidFill>
                  <a:srgbClr val="404040"/>
                </a:solidFill>
                <a:latin typeface="Constantia" panose="02030602050306030303" pitchFamily="18" charset="0"/>
                <a:ea typeface="DejaVu Sans"/>
              </a:rPr>
              <a:t>de la liste de présélection par la </a:t>
            </a:r>
            <a:r>
              <a:rPr lang="fr-BE" sz="5300" b="1" strike="noStrike" spc="-1" dirty="0">
                <a:solidFill>
                  <a:srgbClr val="404040"/>
                </a:solidFill>
                <a:latin typeface="Constantia" panose="02030602050306030303" pitchFamily="18" charset="0"/>
                <a:ea typeface="DejaVu Sans"/>
              </a:rPr>
              <a:t>Direction de l'école</a:t>
            </a:r>
            <a:r>
              <a:rPr lang="fr-BE" sz="5300" b="0" strike="noStrike" spc="-1" dirty="0">
                <a:solidFill>
                  <a:srgbClr val="404040"/>
                </a:solidFill>
                <a:latin typeface="Constantia" panose="02030602050306030303" pitchFamily="18" charset="0"/>
                <a:ea typeface="DejaVu Sans"/>
              </a:rPr>
              <a:t>.</a:t>
            </a:r>
            <a:endParaRPr lang="fr-FR" sz="5300" b="0" strike="noStrike" spc="-1" dirty="0">
              <a:latin typeface="Constantia" panose="02030602050306030303" pitchFamily="18" charset="0"/>
            </a:endParaRPr>
          </a:p>
          <a:p>
            <a:pPr>
              <a:lnSpc>
                <a:spcPct val="100000"/>
              </a:lnSpc>
              <a:spcBef>
                <a:spcPts val="99"/>
              </a:spcBef>
              <a:spcAft>
                <a:spcPts val="99"/>
              </a:spcAft>
            </a:pPr>
            <a:endParaRPr lang="fr-FR" sz="5300" b="0" strike="noStrike" spc="-1" dirty="0">
              <a:latin typeface="Constantia" panose="02030602050306030303" pitchFamily="18" charset="0"/>
            </a:endParaRPr>
          </a:p>
          <a:p>
            <a:pPr>
              <a:lnSpc>
                <a:spcPct val="100000"/>
              </a:lnSpc>
              <a:spcBef>
                <a:spcPts val="99"/>
              </a:spcBef>
              <a:spcAft>
                <a:spcPts val="99"/>
              </a:spcAft>
            </a:pPr>
            <a:r>
              <a:rPr lang="fr-BE" sz="5300" spc="-1" dirty="0">
                <a:solidFill>
                  <a:srgbClr val="404040"/>
                </a:solidFill>
                <a:latin typeface="Constantia" panose="02030602050306030303" pitchFamily="18" charset="0"/>
              </a:rPr>
              <a:t>La liste des élèves présélectionnés sera envoyée aux </a:t>
            </a:r>
            <a:r>
              <a:rPr lang="fr-BE" sz="5300" b="0" strike="noStrike" spc="-1" dirty="0">
                <a:solidFill>
                  <a:srgbClr val="404040"/>
                </a:solidFill>
                <a:latin typeface="Constantia" panose="02030602050306030303" pitchFamily="18" charset="0"/>
                <a:ea typeface="DejaVu Sans"/>
              </a:rPr>
              <a:t>écoles choisies par l'élève.</a:t>
            </a:r>
            <a:endParaRPr lang="fr-FR" sz="5300" b="0" strike="noStrike" spc="-1" dirty="0">
              <a:latin typeface="Constantia" panose="02030602050306030303" pitchFamily="18" charset="0"/>
            </a:endParaRPr>
          </a:p>
          <a:p>
            <a:pPr>
              <a:lnSpc>
                <a:spcPct val="100000"/>
              </a:lnSpc>
              <a:spcBef>
                <a:spcPts val="99"/>
              </a:spcBef>
              <a:spcAft>
                <a:spcPts val="99"/>
              </a:spcAft>
            </a:pPr>
            <a:endParaRPr lang="fr-FR" sz="3700" b="0" strike="noStrike" spc="-1" dirty="0">
              <a:latin typeface="Arial"/>
            </a:endParaRPr>
          </a:p>
          <a:p>
            <a:pPr>
              <a:lnSpc>
                <a:spcPct val="100000"/>
              </a:lnSpc>
              <a:spcBef>
                <a:spcPts val="99"/>
              </a:spcBef>
              <a:spcAft>
                <a:spcPts val="99"/>
              </a:spcAft>
            </a:pPr>
            <a:endParaRPr lang="fr-FR" sz="3700" b="0" strike="noStrike" spc="-1" dirty="0">
              <a:latin typeface="Arial"/>
            </a:endParaRPr>
          </a:p>
          <a:p>
            <a:pPr>
              <a:lnSpc>
                <a:spcPct val="100000"/>
              </a:lnSpc>
              <a:spcBef>
                <a:spcPts val="99"/>
              </a:spcBef>
              <a:spcAft>
                <a:spcPts val="99"/>
              </a:spcAft>
            </a:pPr>
            <a:r>
              <a:rPr lang="fr-BE" sz="3100" b="1" strike="noStrike" spc="-1" dirty="0">
                <a:solidFill>
                  <a:srgbClr val="404040"/>
                </a:solidFill>
                <a:latin typeface="Constantia"/>
                <a:ea typeface="DejaVu Sans"/>
              </a:rPr>
              <a:t> </a:t>
            </a:r>
            <a:r>
              <a:rPr lang="fr-BE" sz="3100" b="0" strike="noStrike" spc="-1" dirty="0">
                <a:solidFill>
                  <a:srgbClr val="404040"/>
                </a:solidFill>
                <a:latin typeface="Constantia"/>
                <a:ea typeface="DejaVu Sans"/>
              </a:rPr>
              <a:t> </a:t>
            </a: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r>
              <a:rPr lang="fr-BE" sz="3200" b="0" strike="noStrike" spc="-1" dirty="0">
                <a:solidFill>
                  <a:srgbClr val="404040"/>
                </a:solidFill>
                <a:latin typeface="Constantia"/>
                <a:ea typeface="DejaVu Sans"/>
              </a:rPr>
              <a:t> </a:t>
            </a: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100000"/>
              </a:lnSpc>
              <a:spcBef>
                <a:spcPts val="99"/>
              </a:spcBef>
              <a:spcAft>
                <a:spcPts val="99"/>
              </a:spcAft>
              <a:tabLst>
                <a:tab pos="0" algn="l"/>
              </a:tabLst>
            </a:pPr>
            <a:endParaRPr lang="fr-FR" sz="3200" b="0" strike="noStrike" spc="-1" dirty="0">
              <a:latin typeface="Arial"/>
            </a:endParaRPr>
          </a:p>
        </p:txBody>
      </p:sp>
      <p:sp>
        <p:nvSpPr>
          <p:cNvPr id="144" name="AutoShape 18"/>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45" name="Picture 5"/>
          <p:cNvPicPr/>
          <p:nvPr/>
        </p:nvPicPr>
        <p:blipFill>
          <a:blip r:embed="rId2"/>
          <a:stretch/>
        </p:blipFill>
        <p:spPr>
          <a:xfrm>
            <a:off x="9792000" y="5426640"/>
            <a:ext cx="2396160" cy="869400"/>
          </a:xfrm>
          <a:prstGeom prst="rect">
            <a:avLst/>
          </a:prstGeom>
          <a:ln w="0">
            <a:noFill/>
          </a:ln>
        </p:spPr>
      </p:pic>
      <p:sp>
        <p:nvSpPr>
          <p:cNvPr id="146" name="TextBox 118"/>
          <p:cNvSpPr/>
          <p:nvPr/>
        </p:nvSpPr>
        <p:spPr>
          <a:xfrm>
            <a:off x="965880" y="4056840"/>
            <a:ext cx="9979200" cy="1533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endParaRPr lang="fr-FR" sz="1800" b="0" strike="noStrike" spc="-1" dirty="0">
              <a:latin typeface="Arial"/>
            </a:endParaRPr>
          </a:p>
          <a:p>
            <a:pPr algn="ctr">
              <a:lnSpc>
                <a:spcPct val="100000"/>
              </a:lnSpc>
            </a:pPr>
            <a:endParaRPr lang="fr-FR" sz="1800" b="0" strike="noStrike" spc="-1" dirty="0">
              <a:latin typeface="Arial"/>
            </a:endParaRPr>
          </a:p>
          <a:p>
            <a:pPr algn="ctr">
              <a:lnSpc>
                <a:spcPct val="100000"/>
              </a:lnSpc>
            </a:pPr>
            <a:endParaRPr lang="fr-FR" sz="1800" b="0" strike="noStrike" spc="-1" dirty="0">
              <a:latin typeface="Arial"/>
            </a:endParaRPr>
          </a:p>
          <a:p>
            <a:pPr algn="ctr">
              <a:lnSpc>
                <a:spcPct val="100000"/>
              </a:lnSpc>
            </a:pPr>
            <a:r>
              <a:rPr lang="fr-BE" sz="3100" b="0" strike="noStrike" spc="-1" dirty="0">
                <a:solidFill>
                  <a:srgbClr val="404040"/>
                </a:solidFill>
                <a:latin typeface="Constantia"/>
                <a:ea typeface="DejaVu Sans"/>
              </a:rPr>
              <a:t>Date limite</a:t>
            </a:r>
            <a:r>
              <a:rPr lang="fr-FR" sz="3100" b="0" strike="noStrike" spc="-1" dirty="0">
                <a:solidFill>
                  <a:srgbClr val="000000"/>
                </a:solidFill>
                <a:latin typeface="Constantia"/>
                <a:ea typeface="DejaVu Sans"/>
              </a:rPr>
              <a:t>: </a:t>
            </a:r>
            <a:r>
              <a:rPr lang="fr-FR" sz="3100" b="0" strike="noStrike" spc="-1" dirty="0">
                <a:solidFill>
                  <a:srgbClr val="C55A11"/>
                </a:solidFill>
                <a:latin typeface="Constantia"/>
                <a:ea typeface="DejaVu Sans"/>
              </a:rPr>
              <a:t>Deuxième semaine de février</a:t>
            </a:r>
            <a:endParaRPr lang="fr-FR" sz="3100" b="0" strike="noStrike" spc="-1" dirty="0">
              <a:latin typeface="Arial"/>
            </a:endParaRPr>
          </a:p>
          <a:p>
            <a:pPr algn="ctr">
              <a:lnSpc>
                <a:spcPct val="100000"/>
              </a:lnSpc>
            </a:pPr>
            <a:r>
              <a:rPr lang="fr-FR" sz="3600" b="0" strike="noStrike" spc="-1" dirty="0">
                <a:solidFill>
                  <a:srgbClr val="000000"/>
                </a:solidFill>
                <a:latin typeface="Arial"/>
                <a:ea typeface="DejaVu Sans"/>
              </a:rPr>
              <a:t> </a:t>
            </a:r>
            <a:endParaRPr lang="fr-FR" sz="3600" b="0" strike="noStrike" spc="-1" dirty="0">
              <a:latin typeface="Aria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727560" y="720000"/>
            <a:ext cx="10612440" cy="1260000"/>
          </a:xfrm>
          <a:prstGeom prst="rect">
            <a:avLst/>
          </a:prstGeom>
          <a:solidFill>
            <a:srgbClr val="000000"/>
          </a:solidFill>
          <a:ln w="0">
            <a:noFill/>
          </a:ln>
        </p:spPr>
        <p:txBody>
          <a:bodyPr lIns="90000" tIns="45000" rIns="90000" bIns="45000" anchor="b" anchorCtr="1">
            <a:noAutofit/>
          </a:bodyPr>
          <a:lstStyle/>
          <a:p>
            <a:pPr algn="ctr">
              <a:tabLst>
                <a:tab pos="0" algn="l"/>
              </a:tabLst>
            </a:pPr>
            <a:r>
              <a:rPr lang="fr-BE" sz="4800" spc="-1" dirty="0">
                <a:solidFill>
                  <a:srgbClr val="FFFFFF"/>
                </a:solidFill>
                <a:latin typeface="Constantia"/>
              </a:rPr>
              <a:t>ETAPE</a:t>
            </a:r>
            <a:r>
              <a:rPr lang="fr-BE" sz="4000" b="0" strike="noStrike" spc="-1" dirty="0">
                <a:solidFill>
                  <a:srgbClr val="FFFFFF"/>
                </a:solidFill>
                <a:latin typeface="Franklin Gothic Book"/>
                <a:ea typeface="DejaVu Sans"/>
              </a:rPr>
              <a:t> </a:t>
            </a:r>
            <a:r>
              <a:rPr lang="fr-BE" sz="4800" b="0" strike="noStrike" spc="-1" dirty="0">
                <a:solidFill>
                  <a:srgbClr val="FFFFFF"/>
                </a:solidFill>
                <a:latin typeface="Constantia"/>
                <a:ea typeface="DejaVu Sans"/>
              </a:rPr>
              <a:t>3</a:t>
            </a:r>
            <a:r>
              <a:rPr lang="fr-BE" sz="4000" b="0" strike="noStrike" spc="-1" dirty="0">
                <a:solidFill>
                  <a:srgbClr val="FFFFFF"/>
                </a:solidFill>
                <a:latin typeface="Franklin Gothic Book"/>
                <a:ea typeface="DejaVu Sans"/>
              </a:rPr>
              <a:t>. Informer les étudiants non présélectionnés</a:t>
            </a:r>
            <a:endParaRPr lang="fr-FR" sz="4000" b="0" strike="noStrike" spc="-1" dirty="0">
              <a:solidFill>
                <a:srgbClr val="000000"/>
              </a:solidFill>
              <a:latin typeface="Arial"/>
            </a:endParaRPr>
          </a:p>
        </p:txBody>
      </p:sp>
      <p:sp>
        <p:nvSpPr>
          <p:cNvPr id="148" name="Marcador de posición de contenido 18"/>
          <p:cNvSpPr/>
          <p:nvPr/>
        </p:nvSpPr>
        <p:spPr>
          <a:xfrm>
            <a:off x="976680" y="1980000"/>
            <a:ext cx="10178640" cy="4083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pPr>
            <a:endParaRPr lang="fr-FR" sz="1800" b="0" strike="noStrike" spc="-1">
              <a:latin typeface="Arial"/>
            </a:endParaRPr>
          </a:p>
          <a:p>
            <a:pPr>
              <a:lnSpc>
                <a:spcPct val="100000"/>
              </a:lnSpc>
            </a:pPr>
            <a:r>
              <a:rPr lang="fr-BE" sz="3300" b="0" strike="noStrike" spc="-1">
                <a:solidFill>
                  <a:srgbClr val="404040"/>
                </a:solidFill>
                <a:latin typeface="Constantia"/>
                <a:ea typeface="DejaVu Sans"/>
              </a:rPr>
              <a:t>L’école informera les élèves qui n’ont pas été présélectionnés.</a:t>
            </a:r>
            <a:endParaRPr lang="fr-FR" sz="3300" b="0" strike="noStrike" spc="-1">
              <a:latin typeface="Arial"/>
            </a:endParaRPr>
          </a:p>
          <a:p>
            <a:pPr>
              <a:lnSpc>
                <a:spcPct val="100000"/>
              </a:lnSpc>
            </a:pPr>
            <a:endParaRPr lang="fr-FR" sz="3300" b="0" strike="noStrike" spc="-1">
              <a:latin typeface="Arial"/>
            </a:endParaRPr>
          </a:p>
          <a:p>
            <a:pPr>
              <a:lnSpc>
                <a:spcPct val="100000"/>
              </a:lnSpc>
            </a:pPr>
            <a:endParaRPr lang="fr-FR" sz="3300" b="0" strike="noStrike" spc="-1">
              <a:latin typeface="Arial"/>
            </a:endParaRPr>
          </a:p>
          <a:p>
            <a:pPr algn="ctr">
              <a:lnSpc>
                <a:spcPct val="100000"/>
              </a:lnSpc>
            </a:pPr>
            <a:r>
              <a:rPr lang="fr-BE" sz="3300" b="0" strike="noStrike" spc="-1">
                <a:solidFill>
                  <a:srgbClr val="404040"/>
                </a:solidFill>
                <a:latin typeface="Constantia"/>
                <a:ea typeface="DejaVu Sans"/>
              </a:rPr>
              <a:t>Date limite</a:t>
            </a:r>
            <a:r>
              <a:rPr lang="fr-BE" sz="3300" b="0" i="1" strike="noStrike" spc="-1">
                <a:solidFill>
                  <a:srgbClr val="404040"/>
                </a:solidFill>
                <a:latin typeface="Constantia"/>
                <a:ea typeface="DejaVu Sans"/>
              </a:rPr>
              <a:t>: </a:t>
            </a:r>
            <a:r>
              <a:rPr lang="fr-BE" sz="3300" b="0" strike="noStrike" spc="-1">
                <a:solidFill>
                  <a:srgbClr val="C55A11"/>
                </a:solidFill>
                <a:latin typeface="Constantia"/>
                <a:ea typeface="DejaVu Sans"/>
              </a:rPr>
              <a:t>10 février</a:t>
            </a:r>
            <a:endParaRPr lang="fr-FR" sz="3300" b="0" strike="noStrike" spc="-1">
              <a:latin typeface="Arial"/>
            </a:endParaRPr>
          </a:p>
          <a:p>
            <a:pPr algn="ctr">
              <a:lnSpc>
                <a:spcPct val="100000"/>
              </a:lnSpc>
            </a:pPr>
            <a:endParaRPr lang="fr-FR" sz="3300" b="0" strike="noStrike" spc="-1">
              <a:latin typeface="Arial"/>
            </a:endParaRPr>
          </a:p>
          <a:p>
            <a:pPr algn="ctr">
              <a:lnSpc>
                <a:spcPct val="100000"/>
              </a:lnSpc>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100000"/>
              </a:lnSpc>
              <a:spcBef>
                <a:spcPts val="99"/>
              </a:spcBef>
              <a:spcAft>
                <a:spcPts val="99"/>
              </a:spcAft>
              <a:tabLst>
                <a:tab pos="0" algn="l"/>
              </a:tabLst>
            </a:pPr>
            <a:endParaRPr lang="fr-FR" sz="3300" b="0" strike="noStrike" spc="-1">
              <a:latin typeface="Arial"/>
            </a:endParaRPr>
          </a:p>
        </p:txBody>
      </p:sp>
      <p:sp>
        <p:nvSpPr>
          <p:cNvPr id="149" name="AutoShape 19"/>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50" name="Picture 6"/>
          <p:cNvPicPr/>
          <p:nvPr/>
        </p:nvPicPr>
        <p:blipFill>
          <a:blip r:embed="rId2"/>
          <a:stretch/>
        </p:blipFill>
        <p:spPr>
          <a:xfrm>
            <a:off x="9889560" y="5504040"/>
            <a:ext cx="2298600" cy="792000"/>
          </a:xfrm>
          <a:prstGeom prst="rect">
            <a:avLst/>
          </a:prstGeom>
          <a:ln w="0">
            <a:noFill/>
          </a:ln>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722880" y="540000"/>
            <a:ext cx="10432440" cy="941400"/>
          </a:xfrm>
          <a:prstGeom prst="rect">
            <a:avLst/>
          </a:prstGeom>
          <a:solidFill>
            <a:srgbClr val="000000"/>
          </a:solidFill>
          <a:ln w="0">
            <a:noFill/>
          </a:ln>
        </p:spPr>
        <p:txBody>
          <a:bodyPr lIns="90000" tIns="45000" rIns="90000" bIns="45000" anchor="b" anchorCtr="1">
            <a:noAutofit/>
          </a:bodyPr>
          <a:lstStyle/>
          <a:p>
            <a:pPr algn="ctr">
              <a:tabLst>
                <a:tab pos="0" algn="l"/>
              </a:tabLst>
            </a:pPr>
            <a:r>
              <a:rPr lang="fr-BE" sz="4800" spc="-1" dirty="0">
                <a:solidFill>
                  <a:srgbClr val="FFFFFF"/>
                </a:solidFill>
                <a:latin typeface="Constantia"/>
              </a:rPr>
              <a:t>ETAPE</a:t>
            </a:r>
            <a:r>
              <a:rPr lang="fr-BE" sz="4000" b="0" strike="noStrike" spc="-1" dirty="0">
                <a:solidFill>
                  <a:srgbClr val="FFFFFF"/>
                </a:solidFill>
                <a:latin typeface="Franklin Gothic Book"/>
                <a:ea typeface="DejaVu Sans"/>
              </a:rPr>
              <a:t> </a:t>
            </a:r>
            <a:r>
              <a:rPr lang="fr-BE" sz="4800" b="0" strike="noStrike" spc="-1" dirty="0">
                <a:solidFill>
                  <a:srgbClr val="FFFFFF"/>
                </a:solidFill>
                <a:latin typeface="Constantia"/>
                <a:ea typeface="DejaVu Sans"/>
              </a:rPr>
              <a:t>4.</a:t>
            </a:r>
            <a:r>
              <a:rPr lang="fr-BE" sz="4000" b="0" strike="noStrike" spc="-1" dirty="0">
                <a:solidFill>
                  <a:srgbClr val="FFFFFF"/>
                </a:solidFill>
                <a:latin typeface="Franklin Gothic Book"/>
                <a:ea typeface="DejaVu Sans"/>
              </a:rPr>
              <a:t> Demander des annexes</a:t>
            </a:r>
            <a:endParaRPr lang="fr-FR" sz="4000" b="0" strike="noStrike" spc="-1" dirty="0">
              <a:solidFill>
                <a:srgbClr val="000000"/>
              </a:solidFill>
              <a:latin typeface="Arial"/>
            </a:endParaRPr>
          </a:p>
        </p:txBody>
      </p:sp>
      <p:sp>
        <p:nvSpPr>
          <p:cNvPr id="152" name="Marcador de posición de contenido 15"/>
          <p:cNvSpPr/>
          <p:nvPr/>
        </p:nvSpPr>
        <p:spPr>
          <a:xfrm>
            <a:off x="976680" y="1656720"/>
            <a:ext cx="10178640" cy="426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pPr>
            <a:r>
              <a:rPr lang="fr-BE" sz="3100" b="1" i="1" strike="noStrike" spc="-1">
                <a:solidFill>
                  <a:srgbClr val="404040"/>
                </a:solidFill>
                <a:latin typeface="Constantia"/>
                <a:ea typeface="DejaVu Sans"/>
              </a:rPr>
              <a:t>L’école demandera aux élèves présélectionnés Annexe 2 </a:t>
            </a:r>
            <a:r>
              <a:rPr lang="fr-BE" sz="3100" b="0" i="1" strike="noStrike" spc="-1">
                <a:solidFill>
                  <a:srgbClr val="404040"/>
                </a:solidFill>
                <a:latin typeface="Constantia"/>
                <a:ea typeface="DejaVu Sans"/>
              </a:rPr>
              <a:t>(demande d’admission des élèves)</a:t>
            </a:r>
            <a:r>
              <a:rPr lang="fr-BE" sz="3100" b="0" strike="noStrike" spc="-1">
                <a:solidFill>
                  <a:srgbClr val="404040"/>
                </a:solidFill>
                <a:latin typeface="Constantia"/>
                <a:ea typeface="DejaVu Sans"/>
              </a:rPr>
              <a:t>, </a:t>
            </a:r>
            <a:r>
              <a:rPr lang="fr-BE" sz="3100" b="1" i="1" strike="noStrike" spc="-1">
                <a:solidFill>
                  <a:srgbClr val="404040"/>
                </a:solidFill>
                <a:latin typeface="Constantia"/>
                <a:ea typeface="DejaVu Sans"/>
              </a:rPr>
              <a:t>Annexe 3 </a:t>
            </a:r>
            <a:r>
              <a:rPr lang="fr-BE" sz="3100" b="0" i="1" strike="noStrike" spc="-1">
                <a:solidFill>
                  <a:srgbClr val="404040"/>
                </a:solidFill>
                <a:latin typeface="Constantia"/>
                <a:ea typeface="DejaVu Sans"/>
              </a:rPr>
              <a:t>(informations sur la famille d’accueil. Si la famille est prête à accueillir un élève)</a:t>
            </a:r>
            <a:r>
              <a:rPr lang="fr-BE" sz="3100" b="0" strike="noStrike" spc="-1">
                <a:solidFill>
                  <a:srgbClr val="404040"/>
                </a:solidFill>
                <a:latin typeface="Constantia"/>
                <a:ea typeface="DejaVu Sans"/>
              </a:rPr>
              <a:t>, </a:t>
            </a:r>
            <a:r>
              <a:rPr lang="fr-BE" sz="3100" b="1" i="1" strike="noStrike" spc="-1">
                <a:solidFill>
                  <a:srgbClr val="404040"/>
                </a:solidFill>
                <a:latin typeface="Constantia"/>
                <a:ea typeface="DejaVu Sans"/>
              </a:rPr>
              <a:t>Annexe 4</a:t>
            </a:r>
            <a:r>
              <a:rPr lang="fr-BE" sz="3100" b="0" strike="noStrike" spc="-1">
                <a:solidFill>
                  <a:srgbClr val="404040"/>
                </a:solidFill>
                <a:latin typeface="Constantia"/>
                <a:ea typeface="DejaVu Sans"/>
              </a:rPr>
              <a:t> (formulaire de santé. Partie 1), </a:t>
            </a:r>
            <a:r>
              <a:rPr lang="fr-BE" sz="3100" b="1" i="1" strike="noStrike" spc="-1">
                <a:solidFill>
                  <a:srgbClr val="404040"/>
                </a:solidFill>
                <a:latin typeface="Constantia"/>
                <a:ea typeface="DejaVu Sans"/>
              </a:rPr>
              <a:t>Annexe 5 </a:t>
            </a:r>
            <a:r>
              <a:rPr lang="fr-BE" sz="3100" b="0" i="1" strike="noStrike" spc="-1">
                <a:solidFill>
                  <a:srgbClr val="404040"/>
                </a:solidFill>
                <a:latin typeface="Constantia"/>
                <a:ea typeface="DejaVu Sans"/>
              </a:rPr>
              <a:t>(formulaire de consentement).</a:t>
            </a:r>
            <a:endParaRPr lang="fr-FR" sz="3100" b="0" strike="noStrike" spc="-1">
              <a:latin typeface="Arial"/>
            </a:endParaRPr>
          </a:p>
          <a:p>
            <a:pPr algn="ctr">
              <a:lnSpc>
                <a:spcPct val="100000"/>
              </a:lnSpc>
            </a:pPr>
            <a:endParaRPr lang="fr-FR" sz="3100" b="0" strike="noStrike" spc="-1">
              <a:latin typeface="Arial"/>
            </a:endParaRPr>
          </a:p>
          <a:p>
            <a:pPr algn="ctr">
              <a:lnSpc>
                <a:spcPct val="100000"/>
              </a:lnSpc>
            </a:pPr>
            <a:r>
              <a:rPr lang="fr-BE" sz="3100" b="0" strike="noStrike" spc="-1">
                <a:solidFill>
                  <a:srgbClr val="404040"/>
                </a:solidFill>
                <a:latin typeface="Constantia"/>
                <a:ea typeface="DejaVu Sans"/>
              </a:rPr>
              <a:t>Date limite pour la demande d’annexes</a:t>
            </a:r>
            <a:r>
              <a:rPr lang="fr-BE" sz="3100" b="0" i="1" strike="noStrike" spc="-1">
                <a:solidFill>
                  <a:srgbClr val="404040"/>
                </a:solidFill>
                <a:latin typeface="Constantia"/>
                <a:ea typeface="DejaVu Sans"/>
              </a:rPr>
              <a:t>: </a:t>
            </a:r>
            <a:r>
              <a:rPr lang="fr-BE" sz="3100" b="0" strike="noStrike" spc="-1">
                <a:solidFill>
                  <a:srgbClr val="C55A11"/>
                </a:solidFill>
                <a:latin typeface="Constantia"/>
                <a:ea typeface="DejaVu Sans"/>
              </a:rPr>
              <a:t>10 février</a:t>
            </a:r>
            <a:endParaRPr lang="fr-FR" sz="3100" b="0" strike="noStrike" spc="-1">
              <a:latin typeface="Arial"/>
            </a:endParaRPr>
          </a:p>
          <a:p>
            <a:pPr algn="ctr">
              <a:lnSpc>
                <a:spcPct val="100000"/>
              </a:lnSpc>
            </a:pPr>
            <a:r>
              <a:rPr lang="fr-BE" sz="3100" b="0" strike="noStrike" spc="-1">
                <a:solidFill>
                  <a:srgbClr val="404040"/>
                </a:solidFill>
                <a:latin typeface="Constantia"/>
                <a:ea typeface="DejaVu Sans"/>
              </a:rPr>
              <a:t>Délai d’envoi des annexes 2, 3, 4 et 5</a:t>
            </a:r>
            <a:r>
              <a:rPr lang="fr-BE" sz="3100" b="0" i="1" strike="noStrike" spc="-1">
                <a:solidFill>
                  <a:srgbClr val="404040"/>
                </a:solidFill>
                <a:latin typeface="Constantia"/>
                <a:ea typeface="DejaVu Sans"/>
              </a:rPr>
              <a:t>: </a:t>
            </a:r>
            <a:r>
              <a:rPr lang="fr-BE" sz="3100" b="0" i="1" strike="noStrike" spc="-1">
                <a:solidFill>
                  <a:srgbClr val="C55A11"/>
                </a:solidFill>
                <a:latin typeface="Constantia"/>
                <a:ea typeface="DejaVu Sans"/>
              </a:rPr>
              <a:t> </a:t>
            </a:r>
            <a:r>
              <a:rPr lang="fr-BE" sz="3100" b="0" strike="noStrike" spc="-1">
                <a:solidFill>
                  <a:srgbClr val="C55A11"/>
                </a:solidFill>
                <a:latin typeface="Constantia"/>
                <a:ea typeface="DejaVu Sans"/>
              </a:rPr>
              <a:t>3 mars</a:t>
            </a:r>
            <a:endParaRPr lang="fr-FR" sz="3100" b="0" strike="noStrike" spc="-1">
              <a:latin typeface="Arial"/>
            </a:endParaRPr>
          </a:p>
          <a:p>
            <a:pPr algn="ctr">
              <a:lnSpc>
                <a:spcPct val="100000"/>
              </a:lnSpc>
            </a:pPr>
            <a:endParaRPr lang="fr-FR" sz="3100" b="0" strike="noStrike" spc="-1">
              <a:latin typeface="Arial"/>
            </a:endParaRPr>
          </a:p>
          <a:p>
            <a:pPr>
              <a:lnSpc>
                <a:spcPct val="100000"/>
              </a:lnSpc>
              <a:spcBef>
                <a:spcPts val="99"/>
              </a:spcBef>
              <a:spcAft>
                <a:spcPts val="99"/>
              </a:spcAft>
            </a:pPr>
            <a:endParaRPr lang="fr-FR" sz="3100" b="0" strike="noStrike" spc="-1">
              <a:latin typeface="Arial"/>
            </a:endParaRPr>
          </a:p>
          <a:p>
            <a:pPr>
              <a:lnSpc>
                <a:spcPct val="100000"/>
              </a:lnSpc>
              <a:spcBef>
                <a:spcPts val="99"/>
              </a:spcBef>
              <a:spcAft>
                <a:spcPts val="99"/>
              </a:spcAft>
            </a:pPr>
            <a:endParaRPr lang="fr-FR" sz="3100" b="0" strike="noStrike" spc="-1">
              <a:latin typeface="Arial"/>
            </a:endParaRPr>
          </a:p>
          <a:p>
            <a:pPr>
              <a:lnSpc>
                <a:spcPct val="100000"/>
              </a:lnSpc>
              <a:spcBef>
                <a:spcPts val="99"/>
              </a:spcBef>
              <a:spcAft>
                <a:spcPts val="99"/>
              </a:spcAft>
            </a:pPr>
            <a:endParaRPr lang="fr-FR" sz="3100" b="0" strike="noStrike" spc="-1">
              <a:latin typeface="Arial"/>
            </a:endParaRPr>
          </a:p>
          <a:p>
            <a:pPr marL="45720">
              <a:lnSpc>
                <a:spcPct val="80000"/>
              </a:lnSpc>
              <a:spcBef>
                <a:spcPts val="1800"/>
              </a:spcBef>
              <a:tabLst>
                <a:tab pos="0" algn="l"/>
              </a:tabLst>
            </a:pPr>
            <a:endParaRPr lang="fr-FR" sz="3100" b="0" strike="noStrike" spc="-1">
              <a:latin typeface="Arial"/>
            </a:endParaRPr>
          </a:p>
          <a:p>
            <a:pPr marL="45720">
              <a:lnSpc>
                <a:spcPct val="80000"/>
              </a:lnSpc>
              <a:spcBef>
                <a:spcPts val="1800"/>
              </a:spcBef>
              <a:tabLst>
                <a:tab pos="0" algn="l"/>
              </a:tabLst>
            </a:pPr>
            <a:endParaRPr lang="fr-FR" sz="3100" b="0" strike="noStrike" spc="-1">
              <a:latin typeface="Arial"/>
            </a:endParaRPr>
          </a:p>
          <a:p>
            <a:pPr marL="45720">
              <a:lnSpc>
                <a:spcPct val="80000"/>
              </a:lnSpc>
              <a:spcBef>
                <a:spcPts val="1800"/>
              </a:spcBef>
              <a:tabLst>
                <a:tab pos="0" algn="l"/>
              </a:tabLst>
            </a:pPr>
            <a:endParaRPr lang="fr-FR" sz="3100" b="0" strike="noStrike" spc="-1">
              <a:latin typeface="Arial"/>
            </a:endParaRPr>
          </a:p>
          <a:p>
            <a:pPr marL="45720">
              <a:lnSpc>
                <a:spcPct val="80000"/>
              </a:lnSpc>
              <a:spcBef>
                <a:spcPts val="1800"/>
              </a:spcBef>
              <a:tabLst>
                <a:tab pos="0" algn="l"/>
              </a:tabLst>
            </a:pPr>
            <a:endParaRPr lang="fr-FR" sz="3100" b="0" strike="noStrike" spc="-1">
              <a:latin typeface="Arial"/>
            </a:endParaRPr>
          </a:p>
          <a:p>
            <a:pPr marL="45720">
              <a:lnSpc>
                <a:spcPct val="100000"/>
              </a:lnSpc>
              <a:spcBef>
                <a:spcPts val="99"/>
              </a:spcBef>
              <a:spcAft>
                <a:spcPts val="99"/>
              </a:spcAft>
              <a:tabLst>
                <a:tab pos="0" algn="l"/>
              </a:tabLst>
            </a:pPr>
            <a:endParaRPr lang="fr-FR" sz="3100" b="0" strike="noStrike" spc="-1">
              <a:latin typeface="Arial"/>
            </a:endParaRPr>
          </a:p>
        </p:txBody>
      </p:sp>
      <p:sp>
        <p:nvSpPr>
          <p:cNvPr id="153" name="AutoShape 16"/>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54" name="Picture 2"/>
          <p:cNvPicPr/>
          <p:nvPr/>
        </p:nvPicPr>
        <p:blipFill>
          <a:blip r:embed="rId2"/>
          <a:stretch/>
        </p:blipFill>
        <p:spPr>
          <a:xfrm>
            <a:off x="9889560" y="5504040"/>
            <a:ext cx="2298600" cy="792000"/>
          </a:xfrm>
          <a:prstGeom prst="rect">
            <a:avLst/>
          </a:prstGeom>
          <a:ln w="0">
            <a:noFill/>
          </a:ln>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455400" y="692459"/>
            <a:ext cx="11344625" cy="805921"/>
          </a:xfrm>
          <a:prstGeom prst="rect">
            <a:avLst/>
          </a:prstGeom>
          <a:solidFill>
            <a:srgbClr val="000000"/>
          </a:solidFill>
          <a:ln w="0">
            <a:noFill/>
          </a:ln>
        </p:spPr>
        <p:txBody>
          <a:bodyPr lIns="90000" tIns="45000" rIns="90000" bIns="45000" anchor="b" anchorCtr="1">
            <a:noAutofit/>
          </a:bodyPr>
          <a:lstStyle/>
          <a:p>
            <a:pPr algn="ctr">
              <a:tabLst>
                <a:tab pos="0" algn="l"/>
              </a:tabLst>
            </a:pPr>
            <a:r>
              <a:rPr lang="fr-BE" sz="4800" spc="-1" dirty="0">
                <a:solidFill>
                  <a:srgbClr val="FFFFFF"/>
                </a:solidFill>
                <a:latin typeface="Constantia"/>
              </a:rPr>
              <a:t>ETAPE </a:t>
            </a:r>
            <a:r>
              <a:rPr lang="fr-BE" sz="4800" b="0" strike="noStrike" spc="-1" dirty="0">
                <a:solidFill>
                  <a:srgbClr val="FFFFFF"/>
                </a:solidFill>
                <a:latin typeface="Constantia"/>
                <a:ea typeface="DejaVu Sans"/>
              </a:rPr>
              <a:t>5. </a:t>
            </a:r>
            <a:r>
              <a:rPr lang="fr-BE" sz="4000" b="0" strike="noStrike" spc="-1" dirty="0">
                <a:solidFill>
                  <a:srgbClr val="FFFFFF"/>
                </a:solidFill>
                <a:latin typeface="Constantia"/>
                <a:ea typeface="DejaVu Sans"/>
              </a:rPr>
              <a:t>Sélection des élèves par l’école d’accueil</a:t>
            </a:r>
            <a:endParaRPr lang="fr-FR" sz="4000" b="0" strike="noStrike" spc="-1" dirty="0">
              <a:solidFill>
                <a:srgbClr val="000000"/>
              </a:solidFill>
              <a:latin typeface="Arial"/>
            </a:endParaRPr>
          </a:p>
        </p:txBody>
      </p:sp>
      <p:sp>
        <p:nvSpPr>
          <p:cNvPr id="156" name="Marcador de posición de contenido 7"/>
          <p:cNvSpPr/>
          <p:nvPr/>
        </p:nvSpPr>
        <p:spPr>
          <a:xfrm>
            <a:off x="1058400" y="2049120"/>
            <a:ext cx="10074960" cy="4676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pPr>
            <a:r>
              <a:rPr lang="fr-BE" sz="3300" b="0" strike="noStrike" spc="-1" dirty="0">
                <a:solidFill>
                  <a:srgbClr val="404040"/>
                </a:solidFill>
                <a:latin typeface="Constantia"/>
                <a:ea typeface="DejaVu Sans"/>
              </a:rPr>
              <a:t>L’école d’accueil devra envoyer la liste des élèves sélectionnés avec </a:t>
            </a:r>
            <a:r>
              <a:rPr lang="fr-BE" sz="3300" spc="-1" dirty="0">
                <a:solidFill>
                  <a:srgbClr val="404040"/>
                </a:solidFill>
                <a:latin typeface="Constantia"/>
              </a:rPr>
              <a:t>propositions de familles d'accueil.</a:t>
            </a:r>
            <a:endParaRPr lang="fr-FR" sz="3300" b="0" strike="noStrike" spc="-1" dirty="0">
              <a:latin typeface="Arial"/>
            </a:endParaRPr>
          </a:p>
          <a:p>
            <a:pPr>
              <a:lnSpc>
                <a:spcPct val="100000"/>
              </a:lnSpc>
              <a:spcBef>
                <a:spcPts val="519"/>
              </a:spcBef>
            </a:pPr>
            <a:endParaRPr lang="fr-FR" sz="3300" b="0" strike="noStrike" spc="-1" dirty="0">
              <a:latin typeface="Arial"/>
            </a:endParaRPr>
          </a:p>
          <a:p>
            <a:pPr algn="ctr"/>
            <a:r>
              <a:rPr lang="fr-BE" sz="3600" b="0" strike="noStrike" spc="-1" dirty="0">
                <a:solidFill>
                  <a:srgbClr val="404040"/>
                </a:solidFill>
                <a:latin typeface="Constantia"/>
                <a:ea typeface="DejaVu Sans"/>
              </a:rPr>
              <a:t>Date limite: </a:t>
            </a:r>
            <a:r>
              <a:rPr lang="fr-BE" sz="3100" b="0" strike="noStrike" spc="-1" dirty="0">
                <a:solidFill>
                  <a:srgbClr val="C55A11"/>
                </a:solidFill>
                <a:latin typeface="Constantia"/>
                <a:ea typeface="DejaVu Sans"/>
              </a:rPr>
              <a:t>fin mars.</a:t>
            </a:r>
            <a:endParaRPr lang="fr-FR" sz="3100" b="0" strike="noStrike" spc="-1" dirty="0">
              <a:latin typeface="Arial"/>
            </a:endParaRPr>
          </a:p>
          <a:p>
            <a:pPr algn="ctr">
              <a:lnSpc>
                <a:spcPct val="100000"/>
              </a:lnSpc>
            </a:pPr>
            <a:endParaRPr lang="fr-FR" sz="3100" b="0" strike="noStrike" spc="-1" dirty="0">
              <a:latin typeface="Arial"/>
            </a:endParaRPr>
          </a:p>
          <a:p>
            <a:pPr algn="ctr">
              <a:lnSpc>
                <a:spcPct val="100000"/>
              </a:lnSpc>
            </a:pPr>
            <a:endParaRPr lang="fr-FR" sz="3100" b="0" strike="noStrike" spc="-1" dirty="0">
              <a:latin typeface="Arial"/>
            </a:endParaRPr>
          </a:p>
          <a:p>
            <a:pPr algn="ctr">
              <a:lnSpc>
                <a:spcPct val="100000"/>
              </a:lnSpc>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100000"/>
              </a:lnSpc>
              <a:spcBef>
                <a:spcPts val="99"/>
              </a:spcBef>
              <a:spcAft>
                <a:spcPts val="99"/>
              </a:spcAft>
              <a:tabLst>
                <a:tab pos="0" algn="l"/>
              </a:tabLst>
            </a:pPr>
            <a:endParaRPr lang="fr-FR" sz="3100" b="0" strike="noStrike" spc="-1" dirty="0">
              <a:latin typeface="Arial"/>
            </a:endParaRPr>
          </a:p>
        </p:txBody>
      </p:sp>
      <p:sp>
        <p:nvSpPr>
          <p:cNvPr id="157" name="AutoShape 9"/>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58" name="Picture 114"/>
          <p:cNvPicPr/>
          <p:nvPr/>
        </p:nvPicPr>
        <p:blipFill>
          <a:blip r:embed="rId2"/>
          <a:stretch/>
        </p:blipFill>
        <p:spPr>
          <a:xfrm>
            <a:off x="9720000" y="5301720"/>
            <a:ext cx="2468160" cy="994320"/>
          </a:xfrm>
          <a:prstGeom prst="rect">
            <a:avLst/>
          </a:prstGeom>
          <a:ln w="0">
            <a:noFill/>
          </a:ln>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tabLst>
                <a:tab pos="0" algn="l"/>
              </a:tabLst>
            </a:pPr>
            <a:r>
              <a:rPr lang="fr-BE" sz="4800" spc="-1" dirty="0">
                <a:solidFill>
                  <a:srgbClr val="FFFFFF"/>
                </a:solidFill>
                <a:latin typeface="Constantia"/>
              </a:rPr>
              <a:t>ETAPE </a:t>
            </a:r>
            <a:r>
              <a:rPr lang="fr-BE" sz="4800" b="0" strike="noStrike" spc="-1" dirty="0">
                <a:solidFill>
                  <a:srgbClr val="FFFFFF"/>
                </a:solidFill>
                <a:latin typeface="Constantia"/>
                <a:ea typeface="DejaVu Sans"/>
              </a:rPr>
              <a:t>6 : Famille d’accueil</a:t>
            </a:r>
            <a:endParaRPr lang="fr-FR" sz="4800" b="0" strike="noStrike" spc="-1" dirty="0">
              <a:solidFill>
                <a:srgbClr val="000000"/>
              </a:solidFill>
              <a:latin typeface="Arial"/>
            </a:endParaRPr>
          </a:p>
        </p:txBody>
      </p:sp>
      <p:sp>
        <p:nvSpPr>
          <p:cNvPr id="160" name="Marcador de posición de contenido 3"/>
          <p:cNvSpPr/>
          <p:nvPr/>
        </p:nvSpPr>
        <p:spPr>
          <a:xfrm>
            <a:off x="900000" y="1082520"/>
            <a:ext cx="10391400" cy="4676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lnSpcReduction="10000"/>
          </a:bodyPr>
          <a:lstStyle/>
          <a:p>
            <a:pPr>
              <a:lnSpc>
                <a:spcPct val="100000"/>
              </a:lnSpc>
              <a:spcBef>
                <a:spcPts val="99"/>
              </a:spcBef>
              <a:spcAft>
                <a:spcPts val="99"/>
              </a:spcAft>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spcBef>
                <a:spcPts val="99"/>
              </a:spcBef>
              <a:spcAft>
                <a:spcPts val="99"/>
              </a:spcAft>
            </a:pPr>
            <a:r>
              <a:rPr lang="fr-BE" sz="3300" b="0" strike="noStrike" spc="-1" dirty="0">
                <a:solidFill>
                  <a:srgbClr val="404040"/>
                </a:solidFill>
                <a:latin typeface="Constantia"/>
                <a:ea typeface="DejaVu Sans"/>
              </a:rPr>
              <a:t>Les coordinateurs vous aideront à chercher une famille d’accueil. Cependant, les parents peuvent chercher eux-mêmes une famille d’accueil s’ils ne sont pas d’accord avec le choix fait.</a:t>
            </a:r>
            <a:endParaRPr lang="fr-FR" sz="3300" b="0" strike="noStrike" spc="-1" dirty="0">
              <a:latin typeface="Arial"/>
            </a:endParaRPr>
          </a:p>
          <a:p>
            <a:pPr algn="ctr">
              <a:lnSpc>
                <a:spcPct val="100000"/>
              </a:lnSpc>
            </a:pPr>
            <a:endParaRPr lang="fr-FR" sz="3300" b="0" strike="noStrike" spc="-1" dirty="0">
              <a:latin typeface="Arial"/>
            </a:endParaRPr>
          </a:p>
          <a:p>
            <a:pPr algn="ctr">
              <a:lnSpc>
                <a:spcPct val="100000"/>
              </a:lnSpc>
            </a:pPr>
            <a:endParaRPr lang="fr-FR" sz="3300" b="0" strike="noStrike" spc="-1" dirty="0">
              <a:latin typeface="Arial"/>
            </a:endParaRPr>
          </a:p>
          <a:p>
            <a:pPr algn="ctr">
              <a:lnSpc>
                <a:spcPct val="100000"/>
              </a:lnSpc>
            </a:pPr>
            <a:r>
              <a:rPr lang="fr-BE" sz="3300" b="0" strike="noStrike" spc="-1" dirty="0">
                <a:solidFill>
                  <a:srgbClr val="404040"/>
                </a:solidFill>
                <a:latin typeface="Constantia"/>
                <a:ea typeface="DejaVu Sans"/>
              </a:rPr>
              <a:t>Date limite pour informer les familles (école d’accueil et famille d’accueil potentielle): </a:t>
            </a:r>
            <a:r>
              <a:rPr lang="fr-BE" sz="3300" b="0" strike="noStrike" spc="-1" dirty="0">
                <a:solidFill>
                  <a:srgbClr val="C55A11"/>
                </a:solidFill>
                <a:latin typeface="Constantia"/>
                <a:ea typeface="DejaVu Sans"/>
              </a:rPr>
              <a:t>21 avril.</a:t>
            </a:r>
            <a:endParaRPr lang="fr-FR" sz="3300" b="0" strike="noStrike" spc="-1" dirty="0">
              <a:latin typeface="Arial"/>
            </a:endParaRPr>
          </a:p>
          <a:p>
            <a:pPr algn="ctr">
              <a:lnSpc>
                <a:spcPct val="100000"/>
              </a:lnSpc>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100000"/>
              </a:lnSpc>
              <a:spcBef>
                <a:spcPts val="99"/>
              </a:spcBef>
              <a:spcAft>
                <a:spcPts val="99"/>
              </a:spcAft>
              <a:tabLst>
                <a:tab pos="0" algn="l"/>
              </a:tabLst>
            </a:pPr>
            <a:endParaRPr lang="fr-FR" sz="3300" b="0" strike="noStrike" spc="-1" dirty="0">
              <a:latin typeface="Arial"/>
            </a:endParaRPr>
          </a:p>
        </p:txBody>
      </p:sp>
      <p:sp>
        <p:nvSpPr>
          <p:cNvPr id="161" name="AutoShape 5"/>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62" name="Picture 7"/>
          <p:cNvPicPr/>
          <p:nvPr/>
        </p:nvPicPr>
        <p:blipFill>
          <a:blip r:embed="rId2"/>
          <a:stretch/>
        </p:blipFill>
        <p:spPr>
          <a:xfrm>
            <a:off x="9720000" y="5301720"/>
            <a:ext cx="2468160" cy="994320"/>
          </a:xfrm>
          <a:prstGeom prst="rect">
            <a:avLst/>
          </a:prstGeom>
          <a:ln w="0">
            <a:noFill/>
          </a:ln>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tabLst>
                <a:tab pos="0" algn="l"/>
              </a:tabLst>
            </a:pPr>
            <a:r>
              <a:rPr lang="fr-BE" sz="4800" b="0" strike="noStrike" spc="-1" dirty="0">
                <a:solidFill>
                  <a:srgbClr val="FFFFFF"/>
                </a:solidFill>
                <a:latin typeface="Constantia"/>
                <a:ea typeface="DejaVu Sans"/>
              </a:rPr>
              <a:t> </a:t>
            </a:r>
            <a:r>
              <a:rPr lang="fr-BE" sz="4800" spc="-1" dirty="0">
                <a:solidFill>
                  <a:srgbClr val="FFFFFF"/>
                </a:solidFill>
                <a:latin typeface="Constantia"/>
              </a:rPr>
              <a:t>ETAPE </a:t>
            </a:r>
            <a:r>
              <a:rPr lang="fr-BE" sz="4800" b="0" strike="noStrike" spc="-1" dirty="0">
                <a:solidFill>
                  <a:srgbClr val="FFFFFF"/>
                </a:solidFill>
                <a:latin typeface="Constantia"/>
                <a:ea typeface="DejaVu Sans"/>
              </a:rPr>
              <a:t>7 : Envoi des dernières annexes</a:t>
            </a:r>
            <a:endParaRPr lang="fr-FR" sz="4800" b="0" strike="noStrike" spc="-1" dirty="0">
              <a:solidFill>
                <a:srgbClr val="000000"/>
              </a:solidFill>
              <a:latin typeface="Arial"/>
            </a:endParaRPr>
          </a:p>
        </p:txBody>
      </p:sp>
      <p:sp>
        <p:nvSpPr>
          <p:cNvPr id="164" name="Marcador de posición de contenido 1"/>
          <p:cNvSpPr/>
          <p:nvPr/>
        </p:nvSpPr>
        <p:spPr>
          <a:xfrm>
            <a:off x="981626" y="1295584"/>
            <a:ext cx="10076040" cy="437724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89000" lnSpcReduction="20000"/>
          </a:bodyPr>
          <a:lstStyle/>
          <a:p>
            <a:pPr>
              <a:lnSpc>
                <a:spcPct val="100000"/>
              </a:lnSpc>
              <a:spcBef>
                <a:spcPts val="99"/>
              </a:spcBef>
              <a:spcAft>
                <a:spcPts val="99"/>
              </a:spcAft>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r>
              <a:rPr lang="fr-BE" sz="3700" b="0" strike="noStrike" spc="-1" dirty="0">
                <a:solidFill>
                  <a:srgbClr val="404040"/>
                </a:solidFill>
                <a:latin typeface="Constantia" panose="02030602050306030303" pitchFamily="18" charset="0"/>
                <a:ea typeface="DejaVu Sans"/>
              </a:rPr>
              <a:t>Les élèves qui ont déjà une famille d’accueil enverront </a:t>
            </a:r>
            <a:r>
              <a:rPr lang="fr-BE" sz="3700" strike="noStrike" spc="-1" dirty="0">
                <a:solidFill>
                  <a:srgbClr val="404040"/>
                </a:solidFill>
                <a:latin typeface="Constantia" panose="02030602050306030303" pitchFamily="18" charset="0"/>
                <a:ea typeface="DejaVu Sans"/>
              </a:rPr>
              <a:t>l’</a:t>
            </a:r>
            <a:r>
              <a:rPr lang="fr-BE" sz="3700" b="1" strike="noStrike" spc="-1" dirty="0">
                <a:solidFill>
                  <a:srgbClr val="404040"/>
                </a:solidFill>
                <a:latin typeface="Constantia" panose="02030602050306030303" pitchFamily="18" charset="0"/>
                <a:ea typeface="DejaVu Sans"/>
              </a:rPr>
              <a:t>annexe 6</a:t>
            </a:r>
            <a:r>
              <a:rPr lang="fr-BE" sz="3700" b="0" strike="noStrike" spc="-1" dirty="0">
                <a:solidFill>
                  <a:srgbClr val="404040"/>
                </a:solidFill>
                <a:latin typeface="Constantia" panose="02030602050306030303" pitchFamily="18" charset="0"/>
                <a:ea typeface="DejaVu Sans"/>
              </a:rPr>
              <a:t> (charte de la famille d’accueil) et </a:t>
            </a:r>
            <a:r>
              <a:rPr lang="fr-BE" sz="3700" strike="noStrike" spc="-1" dirty="0">
                <a:solidFill>
                  <a:srgbClr val="404040"/>
                </a:solidFill>
                <a:latin typeface="Constantia" panose="02030602050306030303" pitchFamily="18" charset="0"/>
                <a:ea typeface="DejaVu Sans"/>
              </a:rPr>
              <a:t>l’</a:t>
            </a:r>
            <a:r>
              <a:rPr lang="fr-BE" sz="3700" b="1" strike="noStrike" spc="-1" dirty="0">
                <a:solidFill>
                  <a:srgbClr val="404040"/>
                </a:solidFill>
                <a:latin typeface="Constantia" panose="02030602050306030303" pitchFamily="18" charset="0"/>
                <a:ea typeface="DejaVu Sans"/>
              </a:rPr>
              <a:t>annexe 9</a:t>
            </a:r>
            <a:r>
              <a:rPr lang="fr-BE" sz="3700" b="0" strike="noStrike" spc="-1" dirty="0">
                <a:solidFill>
                  <a:srgbClr val="404040"/>
                </a:solidFill>
                <a:latin typeface="Constantia" panose="02030602050306030303" pitchFamily="18" charset="0"/>
                <a:ea typeface="DejaVu Sans"/>
              </a:rPr>
              <a:t> (liste de contact ) à son coordinateur de mobilité.</a:t>
            </a:r>
            <a:endParaRPr lang="fr-FR" sz="3700" b="0" strike="noStrike" spc="-1" dirty="0">
              <a:latin typeface="Constantia" panose="02030602050306030303" pitchFamily="18" charset="0"/>
            </a:endParaRPr>
          </a:p>
          <a:p>
            <a:pPr>
              <a:lnSpc>
                <a:spcPct val="100000"/>
              </a:lnSpc>
            </a:pPr>
            <a:endParaRPr lang="fr-FR" sz="3700" b="0" strike="noStrike" spc="-1" dirty="0">
              <a:latin typeface="Constantia" panose="02030602050306030303" pitchFamily="18" charset="0"/>
            </a:endParaRPr>
          </a:p>
          <a:p>
            <a:pPr>
              <a:lnSpc>
                <a:spcPct val="100000"/>
              </a:lnSpc>
            </a:pPr>
            <a:r>
              <a:rPr lang="fr-BE" sz="3700" b="0" strike="noStrike" spc="-1" dirty="0">
                <a:solidFill>
                  <a:srgbClr val="404040"/>
                </a:solidFill>
                <a:latin typeface="Constantia" panose="02030602050306030303" pitchFamily="18" charset="0"/>
                <a:ea typeface="DejaVu Sans"/>
              </a:rPr>
              <a:t>Vous recevrez probablement l’annexe 9 à remplir en ligne.</a:t>
            </a:r>
            <a:endParaRPr lang="fr-FR" sz="3700" b="0" strike="noStrike" spc="-1" dirty="0">
              <a:latin typeface="Constantia" panose="02030602050306030303" pitchFamily="18" charset="0"/>
            </a:endParaRPr>
          </a:p>
          <a:p>
            <a:pPr>
              <a:lnSpc>
                <a:spcPct val="100000"/>
              </a:lnSpc>
            </a:pPr>
            <a:endParaRPr lang="fr-FR" sz="3300" b="0" strike="noStrike" spc="-1" dirty="0">
              <a:latin typeface="Arial"/>
            </a:endParaRPr>
          </a:p>
          <a:p>
            <a:pPr>
              <a:lnSpc>
                <a:spcPct val="100000"/>
              </a:lnSpc>
            </a:pPr>
            <a:endParaRPr lang="fr-FR" sz="3300" b="0" strike="noStrike" spc="-1" dirty="0">
              <a:latin typeface="Arial"/>
            </a:endParaRPr>
          </a:p>
          <a:p>
            <a:pPr algn="ctr">
              <a:lnSpc>
                <a:spcPct val="100000"/>
              </a:lnSpc>
            </a:pPr>
            <a:r>
              <a:rPr lang="fr-BE" sz="3300" b="0" strike="noStrike" spc="-1" dirty="0">
                <a:solidFill>
                  <a:srgbClr val="404040"/>
                </a:solidFill>
                <a:latin typeface="Constantia"/>
                <a:ea typeface="DejaVu Sans"/>
              </a:rPr>
              <a:t>Date limite: </a:t>
            </a:r>
            <a:r>
              <a:rPr lang="fr-BE" sz="3300" b="0" strike="noStrike" spc="-1" dirty="0">
                <a:solidFill>
                  <a:srgbClr val="C55A11"/>
                </a:solidFill>
                <a:latin typeface="Constantia"/>
                <a:ea typeface="DejaVu Sans"/>
              </a:rPr>
              <a:t>fin avril</a:t>
            </a:r>
            <a:endParaRPr lang="fr-FR" sz="3300" b="0" strike="noStrike" spc="-1" dirty="0">
              <a:latin typeface="Arial"/>
            </a:endParaRPr>
          </a:p>
          <a:p>
            <a:pPr algn="ctr">
              <a:lnSpc>
                <a:spcPct val="100000"/>
              </a:lnSpc>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100000"/>
              </a:lnSpc>
              <a:spcBef>
                <a:spcPts val="99"/>
              </a:spcBef>
              <a:spcAft>
                <a:spcPts val="99"/>
              </a:spcAft>
              <a:tabLst>
                <a:tab pos="0" algn="l"/>
              </a:tabLst>
            </a:pPr>
            <a:endParaRPr lang="fr-FR" sz="3300" b="0" strike="noStrike" spc="-1" dirty="0">
              <a:latin typeface="Arial"/>
            </a:endParaRPr>
          </a:p>
        </p:txBody>
      </p:sp>
      <p:sp>
        <p:nvSpPr>
          <p:cNvPr id="165" name="AutoShape 1"/>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66" name="Picture 8"/>
          <p:cNvPicPr/>
          <p:nvPr/>
        </p:nvPicPr>
        <p:blipFill>
          <a:blip r:embed="rId2"/>
          <a:stretch/>
        </p:blipFill>
        <p:spPr>
          <a:xfrm>
            <a:off x="9720000" y="5301720"/>
            <a:ext cx="2468160" cy="994320"/>
          </a:xfrm>
          <a:prstGeom prst="rect">
            <a:avLst/>
          </a:prstGeom>
          <a:ln w="0">
            <a:noFill/>
          </a:ln>
        </p:spPr>
      </p:pic>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dirty="0">
                <a:solidFill>
                  <a:srgbClr val="FFFFFF"/>
                </a:solidFill>
                <a:latin typeface="Constantia"/>
                <a:ea typeface="DejaVu Sans"/>
              </a:rPr>
              <a:t>Élèves sans famille d’accueil</a:t>
            </a:r>
            <a:endParaRPr lang="fr-FR" sz="4800" b="0" strike="noStrike" spc="-1" dirty="0">
              <a:solidFill>
                <a:srgbClr val="000000"/>
              </a:solidFill>
              <a:latin typeface="Arial"/>
            </a:endParaRPr>
          </a:p>
        </p:txBody>
      </p:sp>
      <p:sp>
        <p:nvSpPr>
          <p:cNvPr id="168" name="Marcador de posición de contenido 22"/>
          <p:cNvSpPr/>
          <p:nvPr/>
        </p:nvSpPr>
        <p:spPr>
          <a:xfrm>
            <a:off x="900000" y="1082520"/>
            <a:ext cx="10391400" cy="4909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5000"/>
          </a:bodyPr>
          <a:lstStyle/>
          <a:p>
            <a:pPr>
              <a:lnSpc>
                <a:spcPct val="100000"/>
              </a:lnSpc>
              <a:spcBef>
                <a:spcPts val="99"/>
              </a:spcBef>
              <a:spcAft>
                <a:spcPts val="99"/>
              </a:spcAft>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r>
              <a:rPr lang="fr-BE" sz="3300" b="0" strike="noStrike" spc="-1" dirty="0">
                <a:solidFill>
                  <a:srgbClr val="404040"/>
                </a:solidFill>
                <a:latin typeface="Constantia"/>
                <a:ea typeface="DejaVu Sans"/>
              </a:rPr>
              <a:t>Dans les écoles européennes, les élèves sans famille d’accueil peuvent être inclus dans une liste avec des informations sur l’élève (par exemple, une brève description de l’élève et des </a:t>
            </a:r>
            <a:r>
              <a:rPr lang="fr-BE" sz="3300" spc="-1" dirty="0">
                <a:solidFill>
                  <a:srgbClr val="404040"/>
                </a:solidFill>
                <a:latin typeface="Constantia"/>
              </a:rPr>
              <a:t>coordonnées des </a:t>
            </a:r>
            <a:r>
              <a:rPr lang="fr-BE" sz="3300" b="0" strike="noStrike" spc="-1" dirty="0">
                <a:solidFill>
                  <a:srgbClr val="404040"/>
                </a:solidFill>
                <a:latin typeface="Constantia"/>
                <a:ea typeface="DejaVu Sans"/>
              </a:rPr>
              <a:t>parents). Cette liste est envoyée à l’APEEE, qui à son tour l’envoie à tous les parents. </a:t>
            </a:r>
            <a:endParaRPr lang="fr-FR" sz="3300" b="0" strike="noStrike" spc="-1" dirty="0">
              <a:latin typeface="Arial"/>
            </a:endParaRPr>
          </a:p>
          <a:p>
            <a:pPr>
              <a:lnSpc>
                <a:spcPct val="100000"/>
              </a:lnSpc>
            </a:pPr>
            <a:r>
              <a:rPr lang="fr-BE" sz="3300" b="0" strike="noStrike" spc="-1" dirty="0">
                <a:solidFill>
                  <a:srgbClr val="404040"/>
                </a:solidFill>
                <a:latin typeface="Constantia"/>
                <a:ea typeface="DejaVu Sans"/>
              </a:rPr>
              <a:t> </a:t>
            </a:r>
            <a:endParaRPr lang="fr-FR" sz="3300" b="0" strike="noStrike" spc="-1" dirty="0">
              <a:latin typeface="Arial"/>
            </a:endParaRPr>
          </a:p>
          <a:p>
            <a:pPr>
              <a:lnSpc>
                <a:spcPct val="100000"/>
              </a:lnSpc>
            </a:pPr>
            <a:r>
              <a:rPr lang="fr-BE" sz="3300" b="0" strike="noStrike" spc="-1" dirty="0">
                <a:solidFill>
                  <a:srgbClr val="404040"/>
                </a:solidFill>
                <a:latin typeface="Constantia"/>
                <a:ea typeface="DejaVu Sans"/>
              </a:rPr>
              <a:t>Les écoles accréditées fonctionnent différemment.</a:t>
            </a:r>
            <a:endParaRPr lang="fr-FR" sz="3300" b="0" strike="noStrike" spc="-1" dirty="0">
              <a:latin typeface="Arial"/>
            </a:endParaRPr>
          </a:p>
          <a:p>
            <a:pPr>
              <a:lnSpc>
                <a:spcPct val="100000"/>
              </a:lnSpc>
              <a:spcBef>
                <a:spcPts val="99"/>
              </a:spcBef>
              <a:spcAft>
                <a:spcPts val="99"/>
              </a:spcAft>
            </a:pPr>
            <a:r>
              <a:rPr lang="fr-BE" sz="3100" b="0" strike="noStrike" spc="-1" dirty="0">
                <a:solidFill>
                  <a:srgbClr val="404040"/>
                </a:solidFill>
                <a:latin typeface="Constantia"/>
                <a:ea typeface="DejaVu Sans"/>
              </a:rPr>
              <a:t>     </a:t>
            </a:r>
            <a:endParaRPr lang="fr-FR" sz="3100" b="0" strike="noStrike" spc="-1" dirty="0">
              <a:latin typeface="Arial"/>
            </a:endParaRPr>
          </a:p>
          <a:p>
            <a:pPr algn="ctr">
              <a:lnSpc>
                <a:spcPct val="100000"/>
              </a:lnSpc>
            </a:pPr>
            <a:endParaRPr lang="fr-FR" sz="3100" b="0" strike="noStrike" spc="-1" dirty="0">
              <a:latin typeface="Arial"/>
            </a:endParaRPr>
          </a:p>
          <a:p>
            <a:pPr algn="ctr">
              <a:lnSpc>
                <a:spcPct val="100000"/>
              </a:lnSpc>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a:lnSpc>
                <a:spcPct val="100000"/>
              </a:lnSpc>
              <a:spcBef>
                <a:spcPts val="99"/>
              </a:spcBef>
              <a:spcAft>
                <a:spcPts val="99"/>
              </a:spcAf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80000"/>
              </a:lnSpc>
              <a:spcBef>
                <a:spcPts val="1800"/>
              </a:spcBef>
              <a:tabLst>
                <a:tab pos="0" algn="l"/>
              </a:tabLst>
            </a:pPr>
            <a:endParaRPr lang="fr-FR" sz="3100" b="0" strike="noStrike" spc="-1" dirty="0">
              <a:latin typeface="Arial"/>
            </a:endParaRPr>
          </a:p>
          <a:p>
            <a:pPr marL="45720">
              <a:lnSpc>
                <a:spcPct val="100000"/>
              </a:lnSpc>
              <a:spcBef>
                <a:spcPts val="99"/>
              </a:spcBef>
              <a:spcAft>
                <a:spcPts val="99"/>
              </a:spcAft>
              <a:tabLst>
                <a:tab pos="0" algn="l"/>
              </a:tabLst>
            </a:pPr>
            <a:endParaRPr lang="fr-FR" sz="3100" b="0" strike="noStrike" spc="-1" dirty="0">
              <a:latin typeface="Arial"/>
            </a:endParaRPr>
          </a:p>
        </p:txBody>
      </p:sp>
      <p:sp>
        <p:nvSpPr>
          <p:cNvPr id="169" name="AutoShape 22"/>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70" name="Picture 17"/>
          <p:cNvPicPr/>
          <p:nvPr/>
        </p:nvPicPr>
        <p:blipFill>
          <a:blip r:embed="rId2"/>
          <a:stretch/>
        </p:blipFill>
        <p:spPr>
          <a:xfrm>
            <a:off x="9720000" y="5301720"/>
            <a:ext cx="2468160" cy="994320"/>
          </a:xfrm>
          <a:prstGeom prst="rect">
            <a:avLst/>
          </a:prstGeom>
          <a:ln w="0">
            <a:noFill/>
          </a:ln>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LETTRE D’ACCEPTATION</a:t>
            </a:r>
            <a:endParaRPr lang="fr-FR" sz="4800" b="0" strike="noStrike" spc="-1">
              <a:solidFill>
                <a:srgbClr val="000000"/>
              </a:solidFill>
              <a:latin typeface="Arial"/>
            </a:endParaRPr>
          </a:p>
        </p:txBody>
      </p:sp>
      <p:sp>
        <p:nvSpPr>
          <p:cNvPr id="172" name="Marcador de posición de contenido 14"/>
          <p:cNvSpPr/>
          <p:nvPr/>
        </p:nvSpPr>
        <p:spPr>
          <a:xfrm>
            <a:off x="1080000" y="1675800"/>
            <a:ext cx="10255320" cy="336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pPr>
            <a:r>
              <a:rPr lang="fr-BE" sz="3300" b="0" strike="noStrike" spc="-1">
                <a:solidFill>
                  <a:srgbClr val="404040"/>
                </a:solidFill>
                <a:latin typeface="Constantia"/>
                <a:ea typeface="DejaVu Sans"/>
              </a:rPr>
              <a:t>Vous devriez recevoir une lettre d’acceptation de l’école d’accueil avec des informations sur le début de l’année scolaire, la documentation nécessaire, les services de transport et de cantine, les livres, la réunion d’accueil...</a:t>
            </a:r>
            <a:endParaRPr lang="fr-FR" sz="3300" b="0" strike="noStrike" spc="-1">
              <a:latin typeface="Arial"/>
            </a:endParaRPr>
          </a:p>
          <a:p>
            <a:pPr>
              <a:lnSpc>
                <a:spcPct val="100000"/>
              </a:lnSpc>
            </a:pPr>
            <a:endParaRPr lang="fr-FR" sz="3300" b="0" strike="noStrike" spc="-1">
              <a:latin typeface="Arial"/>
            </a:endParaRPr>
          </a:p>
          <a:p>
            <a:pPr>
              <a:lnSpc>
                <a:spcPct val="100000"/>
              </a:lnSpc>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100000"/>
              </a:lnSpc>
              <a:spcBef>
                <a:spcPts val="99"/>
              </a:spcBef>
              <a:spcAft>
                <a:spcPts val="99"/>
              </a:spcAft>
              <a:tabLst>
                <a:tab pos="0" algn="l"/>
              </a:tabLst>
            </a:pPr>
            <a:endParaRPr lang="fr-FR" sz="3300" b="0" strike="noStrike" spc="-1">
              <a:latin typeface="Arial"/>
            </a:endParaRPr>
          </a:p>
        </p:txBody>
      </p:sp>
      <p:sp>
        <p:nvSpPr>
          <p:cNvPr id="173" name="AutoShape 15"/>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74" name="Picture 1"/>
          <p:cNvPicPr/>
          <p:nvPr/>
        </p:nvPicPr>
        <p:blipFill>
          <a:blip r:embed="rId2"/>
          <a:stretch/>
        </p:blipFill>
        <p:spPr>
          <a:xfrm>
            <a:off x="9720000" y="5301720"/>
            <a:ext cx="2468160" cy="994320"/>
          </a:xfrm>
          <a:prstGeom prst="rect">
            <a:avLst/>
          </a:prstGeom>
          <a:ln w="0">
            <a:noFill/>
          </a:ln>
        </p:spPr>
      </p:pic>
      <p:sp>
        <p:nvSpPr>
          <p:cNvPr id="175" name="TextBox 143"/>
          <p:cNvSpPr/>
          <p:nvPr/>
        </p:nvSpPr>
        <p:spPr>
          <a:xfrm>
            <a:off x="3600000" y="5137200"/>
            <a:ext cx="4708800" cy="559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BE" sz="3300" b="0" strike="noStrike" spc="-1">
                <a:solidFill>
                  <a:srgbClr val="404040"/>
                </a:solidFill>
                <a:latin typeface="Constantia"/>
                <a:ea typeface="DejaVu Sans"/>
              </a:rPr>
              <a:t>Date limite: </a:t>
            </a:r>
            <a:r>
              <a:rPr lang="fr-BE" sz="3300" b="0" strike="noStrike" spc="-1">
                <a:solidFill>
                  <a:srgbClr val="C55A11"/>
                </a:solidFill>
                <a:latin typeface="Constantia"/>
                <a:ea typeface="DejaVu Sans"/>
              </a:rPr>
              <a:t>Mai/juin</a:t>
            </a:r>
            <a:endParaRPr lang="fr-FR" sz="3300" b="0" strike="noStrike" spc="-1">
              <a:latin typeface="Arial"/>
            </a:endParaRPr>
          </a:p>
          <a:p>
            <a:pPr>
              <a:lnSpc>
                <a:spcPct val="100000"/>
              </a:lnSpc>
            </a:pPr>
            <a:endParaRPr lang="fr-FR" sz="3300" b="0" strike="noStrike" spc="-1">
              <a:latin typeface="Aria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REMARQUES</a:t>
            </a:r>
            <a:endParaRPr lang="fr-FR" sz="4800" b="0" strike="noStrike" spc="-1">
              <a:solidFill>
                <a:srgbClr val="000000"/>
              </a:solidFill>
              <a:latin typeface="Arial"/>
            </a:endParaRPr>
          </a:p>
        </p:txBody>
      </p:sp>
      <p:sp>
        <p:nvSpPr>
          <p:cNvPr id="177" name="Marcador de posición de contenido 2"/>
          <p:cNvSpPr/>
          <p:nvPr/>
        </p:nvSpPr>
        <p:spPr>
          <a:xfrm>
            <a:off x="1003320" y="1851840"/>
            <a:ext cx="10512000" cy="3083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100000"/>
              </a:lnSpc>
            </a:pPr>
            <a:r>
              <a:rPr lang="fr-BE" sz="3300" b="0" strike="noStrike" spc="-1">
                <a:solidFill>
                  <a:srgbClr val="404040"/>
                </a:solidFill>
                <a:latin typeface="Constantia"/>
                <a:ea typeface="DejaVu Sans"/>
              </a:rPr>
              <a:t>Veuillez noter que nous respecterons les délais convenus entre les coordinateurs. Cependant, nous ne sommes pas responsables du retard d’autres écoles européennes.</a:t>
            </a: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a:lnSpc>
                <a:spcPct val="100000"/>
              </a:lnSpc>
              <a:spcBef>
                <a:spcPts val="99"/>
              </a:spcBef>
              <a:spcAft>
                <a:spcPts val="99"/>
              </a:spcAf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80000"/>
              </a:lnSpc>
              <a:spcBef>
                <a:spcPts val="1800"/>
              </a:spcBef>
              <a:tabLst>
                <a:tab pos="0" algn="l"/>
              </a:tabLst>
            </a:pPr>
            <a:endParaRPr lang="fr-FR" sz="3300" b="0" strike="noStrike" spc="-1">
              <a:latin typeface="Arial"/>
            </a:endParaRPr>
          </a:p>
          <a:p>
            <a:pPr marL="45720">
              <a:lnSpc>
                <a:spcPct val="100000"/>
              </a:lnSpc>
              <a:spcBef>
                <a:spcPts val="99"/>
              </a:spcBef>
              <a:spcAft>
                <a:spcPts val="99"/>
              </a:spcAft>
              <a:tabLst>
                <a:tab pos="0" algn="l"/>
              </a:tabLst>
            </a:pPr>
            <a:endParaRPr lang="fr-FR" sz="3300" b="0" strike="noStrike" spc="-1">
              <a:latin typeface="Arial"/>
            </a:endParaRPr>
          </a:p>
        </p:txBody>
      </p:sp>
      <p:sp>
        <p:nvSpPr>
          <p:cNvPr id="178" name="AutoShape 3"/>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79" name="Picture 9"/>
          <p:cNvPicPr/>
          <p:nvPr/>
        </p:nvPicPr>
        <p:blipFill>
          <a:blip r:embed="rId2"/>
          <a:stretch/>
        </p:blipFill>
        <p:spPr>
          <a:xfrm>
            <a:off x="9720000" y="5301720"/>
            <a:ext cx="2468160" cy="994320"/>
          </a:xfrm>
          <a:prstGeom prst="rect">
            <a:avLst/>
          </a:prstGeom>
          <a:ln w="0">
            <a:noFill/>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dirty="0">
                <a:solidFill>
                  <a:srgbClr val="FFFFFF"/>
                </a:solidFill>
                <a:latin typeface="Constantia"/>
                <a:ea typeface="DejaVu Sans"/>
              </a:rPr>
              <a:t>QU’EST-CE QUE LA MOBILITÉ ? </a:t>
            </a:r>
            <a:endParaRPr lang="fr-FR" sz="4800" b="0" strike="noStrike" spc="-1" dirty="0">
              <a:solidFill>
                <a:srgbClr val="000000"/>
              </a:solidFill>
              <a:latin typeface="Arial"/>
            </a:endParaRPr>
          </a:p>
        </p:txBody>
      </p:sp>
      <p:sp>
        <p:nvSpPr>
          <p:cNvPr id="107" name="Marcador de posición de contenido 8"/>
          <p:cNvSpPr/>
          <p:nvPr/>
        </p:nvSpPr>
        <p:spPr>
          <a:xfrm>
            <a:off x="997654" y="1784413"/>
            <a:ext cx="10432440" cy="374637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4000" lnSpcReduction="10000"/>
          </a:bodyPr>
          <a:lstStyle/>
          <a:p>
            <a:pPr algn="ctr">
              <a:lnSpc>
                <a:spcPct val="100000"/>
              </a:lnSpc>
            </a:pPr>
            <a:r>
              <a:rPr lang="en-US" sz="3400" b="0" strike="noStrike" spc="-1" dirty="0" err="1">
                <a:solidFill>
                  <a:srgbClr val="404040"/>
                </a:solidFill>
                <a:latin typeface="Constantia"/>
                <a:ea typeface="DejaVu Sans"/>
              </a:rPr>
              <a:t>Mobilité</a:t>
            </a:r>
            <a:r>
              <a:rPr lang="en-US" sz="3400" b="0" strike="noStrike" spc="-1" dirty="0">
                <a:solidFill>
                  <a:srgbClr val="404040"/>
                </a:solidFill>
                <a:latin typeface="Constantia"/>
                <a:ea typeface="DejaVu Sans"/>
              </a:rPr>
              <a:t> </a:t>
            </a:r>
            <a:r>
              <a:rPr lang="en-US" sz="3400" spc="-1" dirty="0">
                <a:solidFill>
                  <a:srgbClr val="404040"/>
                </a:solidFill>
                <a:latin typeface="Constantia"/>
              </a:rPr>
              <a:t>= </a:t>
            </a:r>
            <a:r>
              <a:rPr lang="en-US" sz="3400" spc="-1" dirty="0" err="1">
                <a:solidFill>
                  <a:srgbClr val="404040"/>
                </a:solidFill>
                <a:latin typeface="Constantia"/>
              </a:rPr>
              <a:t>visite</a:t>
            </a:r>
            <a:r>
              <a:rPr lang="en-US" sz="3400" spc="-1" dirty="0">
                <a:solidFill>
                  <a:srgbClr val="404040"/>
                </a:solidFill>
                <a:latin typeface="Constantia"/>
              </a:rPr>
              <a:t> </a:t>
            </a:r>
            <a:r>
              <a:rPr lang="en-US" sz="3400" spc="-1" dirty="0" err="1">
                <a:solidFill>
                  <a:srgbClr val="404040"/>
                </a:solidFill>
                <a:latin typeface="Constantia"/>
              </a:rPr>
              <a:t>ou</a:t>
            </a:r>
            <a:r>
              <a:rPr lang="en-US" sz="3400" spc="-1" dirty="0">
                <a:solidFill>
                  <a:srgbClr val="404040"/>
                </a:solidFill>
                <a:latin typeface="Constantia"/>
              </a:rPr>
              <a:t> </a:t>
            </a:r>
            <a:r>
              <a:rPr lang="en-US" sz="3400" spc="-1" dirty="0" err="1">
                <a:solidFill>
                  <a:srgbClr val="404040"/>
                </a:solidFill>
                <a:latin typeface="Constantia"/>
              </a:rPr>
              <a:t>échange</a:t>
            </a:r>
            <a:r>
              <a:rPr lang="en-US" sz="3400" spc="-1" dirty="0">
                <a:solidFill>
                  <a:srgbClr val="404040"/>
                </a:solidFill>
                <a:latin typeface="Constantia"/>
              </a:rPr>
              <a:t> </a:t>
            </a:r>
            <a:r>
              <a:rPr lang="en-US" sz="3400" spc="-1" dirty="0" err="1">
                <a:solidFill>
                  <a:srgbClr val="404040"/>
                </a:solidFill>
                <a:latin typeface="Constantia"/>
              </a:rPr>
              <a:t>scolaire</a:t>
            </a:r>
            <a:endParaRPr lang="en-US" sz="3400" spc="-1" dirty="0">
              <a:solidFill>
                <a:srgbClr val="404040"/>
              </a:solidFill>
              <a:latin typeface="Constantia"/>
            </a:endParaRPr>
          </a:p>
          <a:p>
            <a:pPr>
              <a:lnSpc>
                <a:spcPct val="100000"/>
              </a:lnSpc>
            </a:pPr>
            <a:endParaRPr lang="fr-BE" sz="3400" b="0" strike="noStrike" spc="-1" dirty="0">
              <a:solidFill>
                <a:srgbClr val="404040"/>
              </a:solidFill>
              <a:latin typeface="Constantia"/>
              <a:ea typeface="DejaVu Sans"/>
            </a:endParaRPr>
          </a:p>
          <a:p>
            <a:pPr>
              <a:lnSpc>
                <a:spcPct val="100000"/>
              </a:lnSpc>
            </a:pPr>
            <a:r>
              <a:rPr lang="fr-BE" sz="3400" b="0" strike="noStrike" spc="-1" dirty="0">
                <a:solidFill>
                  <a:srgbClr val="404040"/>
                </a:solidFill>
                <a:latin typeface="Constantia"/>
                <a:ea typeface="DejaVu Sans"/>
              </a:rPr>
              <a:t>Le fait de visiter temporairement d'autres écoles dans un autre pays donne aux étudiants la possibilité de se développer, par exemple en </a:t>
            </a:r>
            <a:r>
              <a:rPr lang="fr-BE" sz="3400" b="1" strike="noStrike" spc="-1" dirty="0">
                <a:solidFill>
                  <a:srgbClr val="404040"/>
                </a:solidFill>
                <a:latin typeface="Constantia"/>
                <a:ea typeface="DejaVu Sans"/>
              </a:rPr>
              <a:t>améliorant leurs compétences linguistiques et en prenant de la maturité grâce à l'expérience d'un environnement éducatif et culturel différent</a:t>
            </a:r>
            <a:r>
              <a:rPr lang="fr-BE" sz="3400" b="0" strike="noStrike" spc="-1" dirty="0">
                <a:solidFill>
                  <a:srgbClr val="404040"/>
                </a:solidFill>
                <a:latin typeface="Constantia"/>
                <a:ea typeface="DejaVu Sans"/>
              </a:rPr>
              <a:t>.</a:t>
            </a:r>
            <a:endParaRPr lang="fr-FR" sz="3400" b="0" strike="noStrike" spc="-1" dirty="0">
              <a:latin typeface="Arial"/>
            </a:endParaRPr>
          </a:p>
          <a:p>
            <a:pPr>
              <a:lnSpc>
                <a:spcPct val="100000"/>
              </a:lnSpc>
              <a:spcBef>
                <a:spcPts val="99"/>
              </a:spcBef>
              <a:spcAft>
                <a:spcPts val="99"/>
              </a:spcAft>
            </a:pPr>
            <a:endParaRPr lang="fr-FR" sz="3400" b="0" strike="noStrike" spc="-1" dirty="0">
              <a:latin typeface="Arial"/>
            </a:endParaRPr>
          </a:p>
          <a:p>
            <a:pPr>
              <a:lnSpc>
                <a:spcPct val="100000"/>
              </a:lnSpc>
              <a:spcBef>
                <a:spcPts val="99"/>
              </a:spcBef>
              <a:spcAft>
                <a:spcPts val="99"/>
              </a:spcAft>
            </a:pPr>
            <a:endParaRPr lang="fr-FR" sz="3400" b="0" strike="noStrike" spc="-1" dirty="0">
              <a:latin typeface="Arial"/>
            </a:endParaRPr>
          </a:p>
          <a:p>
            <a:pPr algn="ctr">
              <a:lnSpc>
                <a:spcPct val="100000"/>
              </a:lnSpc>
              <a:spcBef>
                <a:spcPts val="99"/>
              </a:spcBef>
              <a:spcAft>
                <a:spcPts val="99"/>
              </a:spcAft>
            </a:pPr>
            <a:endParaRPr lang="fr-FR" sz="3400" b="0" strike="noStrike" spc="-1" dirty="0">
              <a:latin typeface="Arial"/>
            </a:endParaRPr>
          </a:p>
          <a:p>
            <a:pPr>
              <a:lnSpc>
                <a:spcPct val="100000"/>
              </a:lnSpc>
              <a:spcBef>
                <a:spcPts val="99"/>
              </a:spcBef>
              <a:spcAft>
                <a:spcPts val="99"/>
              </a:spcAft>
            </a:pPr>
            <a:endParaRPr lang="fr-FR" sz="3400" b="0" strike="noStrike" spc="-1" dirty="0">
              <a:latin typeface="Arial"/>
            </a:endParaRPr>
          </a:p>
          <a:p>
            <a:pPr marL="45720">
              <a:lnSpc>
                <a:spcPct val="80000"/>
              </a:lnSpc>
              <a:spcBef>
                <a:spcPts val="1800"/>
              </a:spcBef>
              <a:tabLst>
                <a:tab pos="0" algn="l"/>
              </a:tabLst>
            </a:pPr>
            <a:endParaRPr lang="fr-FR" sz="3400" b="0" strike="noStrike" spc="-1" dirty="0">
              <a:latin typeface="Arial"/>
            </a:endParaRPr>
          </a:p>
          <a:p>
            <a:pPr marL="45720">
              <a:lnSpc>
                <a:spcPct val="80000"/>
              </a:lnSpc>
              <a:spcBef>
                <a:spcPts val="1800"/>
              </a:spcBef>
              <a:tabLst>
                <a:tab pos="0" algn="l"/>
              </a:tabLst>
            </a:pPr>
            <a:endParaRPr lang="fr-FR" sz="3400" b="0" strike="noStrike" spc="-1" dirty="0">
              <a:latin typeface="Arial"/>
            </a:endParaRPr>
          </a:p>
          <a:p>
            <a:pPr marL="45720">
              <a:lnSpc>
                <a:spcPct val="80000"/>
              </a:lnSpc>
              <a:spcBef>
                <a:spcPts val="1800"/>
              </a:spcBef>
              <a:tabLst>
                <a:tab pos="0" algn="l"/>
              </a:tabLst>
            </a:pPr>
            <a:endParaRPr lang="fr-FR" sz="3400" b="0" strike="noStrike" spc="-1" dirty="0">
              <a:latin typeface="Arial"/>
            </a:endParaRPr>
          </a:p>
          <a:p>
            <a:pPr marL="45720">
              <a:lnSpc>
                <a:spcPct val="80000"/>
              </a:lnSpc>
              <a:spcBef>
                <a:spcPts val="1800"/>
              </a:spcBef>
              <a:tabLst>
                <a:tab pos="0" algn="l"/>
              </a:tabLst>
            </a:pPr>
            <a:endParaRPr lang="fr-FR" sz="3400" b="0" strike="noStrike" spc="-1" dirty="0">
              <a:latin typeface="Arial"/>
            </a:endParaRPr>
          </a:p>
          <a:p>
            <a:pPr marL="45720">
              <a:lnSpc>
                <a:spcPct val="100000"/>
              </a:lnSpc>
              <a:spcBef>
                <a:spcPts val="99"/>
              </a:spcBef>
              <a:spcAft>
                <a:spcPts val="99"/>
              </a:spcAft>
              <a:tabLst>
                <a:tab pos="0" algn="l"/>
              </a:tabLst>
            </a:pPr>
            <a:endParaRPr lang="fr-FR" sz="3400" b="0" strike="noStrike" spc="-1" dirty="0">
              <a:latin typeface="Arial"/>
            </a:endParaRPr>
          </a:p>
        </p:txBody>
      </p:sp>
      <p:sp>
        <p:nvSpPr>
          <p:cNvPr id="108" name="AutoShape 10"/>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09" name="Picture 106"/>
          <p:cNvPicPr/>
          <p:nvPr/>
        </p:nvPicPr>
        <p:blipFill>
          <a:blip r:embed="rId2"/>
          <a:stretch/>
        </p:blipFill>
        <p:spPr>
          <a:xfrm>
            <a:off x="9792000" y="5426640"/>
            <a:ext cx="2396160" cy="869400"/>
          </a:xfrm>
          <a:prstGeom prst="rect">
            <a:avLst/>
          </a:prstGeom>
          <a:ln w="0">
            <a:noFill/>
          </a:ln>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FINANCES</a:t>
            </a:r>
            <a:endParaRPr lang="fr-FR" sz="4800" b="0" strike="noStrike" spc="-1">
              <a:solidFill>
                <a:srgbClr val="000000"/>
              </a:solidFill>
              <a:latin typeface="Arial"/>
            </a:endParaRPr>
          </a:p>
        </p:txBody>
      </p:sp>
      <p:sp>
        <p:nvSpPr>
          <p:cNvPr id="181" name="Marcador de posición de contenido 5"/>
          <p:cNvSpPr/>
          <p:nvPr/>
        </p:nvSpPr>
        <p:spPr>
          <a:xfrm>
            <a:off x="1260000" y="1851840"/>
            <a:ext cx="9712800" cy="336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94000"/>
              </a:lnSpc>
              <a:spcBef>
                <a:spcPts val="1001"/>
              </a:spcBef>
              <a:spcAft>
                <a:spcPts val="201"/>
              </a:spcAft>
              <a:buClr>
                <a:srgbClr val="000000"/>
              </a:buClr>
            </a:pPr>
            <a:r>
              <a:rPr lang="fr-BE" sz="3300" spc="-1" dirty="0">
                <a:latin typeface="Constantia"/>
              </a:rPr>
              <a:t>Ni l'école d'origine ni l'école d'accueil ne sont responsables de la recherche des familles d'accueil, du voyage, de l'assurance voyage, de la pension et du logement ou des frais éventuels.</a:t>
            </a:r>
            <a:endParaRPr lang="fr-FR" sz="3300" spc="-1" dirty="0">
              <a:latin typeface="Constantia"/>
            </a:endParaRPr>
          </a:p>
          <a:p>
            <a:pPr>
              <a:lnSpc>
                <a:spcPct val="100000"/>
              </a:lnSpc>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80000"/>
              </a:lnSpc>
              <a:spcBef>
                <a:spcPts val="1800"/>
              </a:spcBef>
              <a:tabLst>
                <a:tab pos="0" algn="l"/>
              </a:tabLst>
            </a:pPr>
            <a:endParaRPr lang="fr-FR" sz="3300" b="0" strike="noStrike" spc="-1" dirty="0">
              <a:latin typeface="Arial"/>
            </a:endParaRPr>
          </a:p>
          <a:p>
            <a:pPr marL="45720">
              <a:lnSpc>
                <a:spcPct val="100000"/>
              </a:lnSpc>
              <a:spcBef>
                <a:spcPts val="99"/>
              </a:spcBef>
              <a:spcAft>
                <a:spcPts val="99"/>
              </a:spcAft>
              <a:tabLst>
                <a:tab pos="0" algn="l"/>
              </a:tabLst>
            </a:pPr>
            <a:endParaRPr lang="fr-FR" sz="3300" b="0" strike="noStrike" spc="-1" dirty="0">
              <a:latin typeface="Arial"/>
            </a:endParaRPr>
          </a:p>
        </p:txBody>
      </p:sp>
      <p:sp>
        <p:nvSpPr>
          <p:cNvPr id="182" name="AutoShape 7"/>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83" name="Picture 10"/>
          <p:cNvPicPr/>
          <p:nvPr/>
        </p:nvPicPr>
        <p:blipFill>
          <a:blip r:embed="rId2"/>
          <a:stretch/>
        </p:blipFill>
        <p:spPr>
          <a:xfrm>
            <a:off x="9720000" y="5301720"/>
            <a:ext cx="2468160" cy="994320"/>
          </a:xfrm>
          <a:prstGeom prst="rect">
            <a:avLst/>
          </a:prstGeom>
          <a:ln w="0">
            <a:noFill/>
          </a:ln>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CONTACT</a:t>
            </a:r>
            <a:endParaRPr lang="fr-FR" sz="4800" b="0" strike="noStrike" spc="-1">
              <a:solidFill>
                <a:srgbClr val="000000"/>
              </a:solidFill>
              <a:latin typeface="Arial"/>
            </a:endParaRPr>
          </a:p>
        </p:txBody>
      </p:sp>
      <p:sp>
        <p:nvSpPr>
          <p:cNvPr id="185" name="Marcador de posición de contenido 6"/>
          <p:cNvSpPr/>
          <p:nvPr/>
        </p:nvSpPr>
        <p:spPr>
          <a:xfrm>
            <a:off x="1260000" y="1851840"/>
            <a:ext cx="10255320" cy="3363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nSpc>
                <a:spcPct val="94000"/>
              </a:lnSpc>
              <a:spcBef>
                <a:spcPts val="1001"/>
              </a:spcBef>
              <a:spcAft>
                <a:spcPts val="201"/>
              </a:spcAft>
            </a:pPr>
            <a:r>
              <a:rPr lang="fr-BE" sz="3600" b="0" strike="noStrike" spc="-1">
                <a:solidFill>
                  <a:srgbClr val="404040"/>
                </a:solidFill>
                <a:latin typeface="Constantia"/>
                <a:ea typeface="DejaVu Sans"/>
              </a:rPr>
              <a:t>Manela Marín Del Río</a:t>
            </a:r>
            <a:endParaRPr lang="fr-FR" sz="3600" b="0" strike="noStrike" spc="-1">
              <a:latin typeface="Arial"/>
            </a:endParaRPr>
          </a:p>
          <a:p>
            <a:pPr>
              <a:lnSpc>
                <a:spcPct val="94000"/>
              </a:lnSpc>
              <a:spcBef>
                <a:spcPts val="1001"/>
              </a:spcBef>
              <a:spcAft>
                <a:spcPts val="201"/>
              </a:spcAft>
              <a:tabLst>
                <a:tab pos="0" algn="l"/>
              </a:tabLst>
            </a:pPr>
            <a:r>
              <a:rPr lang="en-US" sz="2400" b="0" i="1" u="sng" strike="noStrike" spc="-1">
                <a:solidFill>
                  <a:srgbClr val="0563C1"/>
                </a:solidFill>
                <a:uFillTx/>
                <a:latin typeface="Franklin Gothic Book"/>
                <a:ea typeface="DejaVu Sans"/>
                <a:hlinkClick r:id="rId2"/>
              </a:rPr>
              <a:t>manela.marin-del-rio@teacher.eursc.eu</a:t>
            </a:r>
            <a:endParaRPr lang="fr-FR" sz="2400" b="0" strike="noStrike" spc="-1">
              <a:latin typeface="Arial"/>
            </a:endParaRPr>
          </a:p>
          <a:p>
            <a:pPr>
              <a:lnSpc>
                <a:spcPct val="94000"/>
              </a:lnSpc>
              <a:spcBef>
                <a:spcPts val="1001"/>
              </a:spcBef>
              <a:spcAft>
                <a:spcPts val="201"/>
              </a:spcAft>
              <a:tabLst>
                <a:tab pos="0" algn="l"/>
              </a:tabLst>
            </a:pPr>
            <a:r>
              <a:rPr lang="fr-BE" sz="3600" b="0" strike="noStrike" spc="-1">
                <a:solidFill>
                  <a:srgbClr val="404040"/>
                </a:solidFill>
                <a:latin typeface="Constantia"/>
                <a:ea typeface="DejaVu Sans"/>
              </a:rPr>
              <a:t>APEEE</a:t>
            </a:r>
            <a:endParaRPr lang="fr-FR" sz="3600" b="0" strike="noStrike" spc="-1">
              <a:latin typeface="Arial"/>
            </a:endParaRPr>
          </a:p>
          <a:p>
            <a:pPr>
              <a:lnSpc>
                <a:spcPct val="100000"/>
              </a:lnSpc>
              <a:tabLst>
                <a:tab pos="0" algn="l"/>
              </a:tabLst>
            </a:pPr>
            <a:r>
              <a:rPr lang="es-ES" sz="2400" b="0" i="1" u="sng" strike="noStrike" spc="-1">
                <a:solidFill>
                  <a:srgbClr val="0563C1"/>
                </a:solidFill>
                <a:uFillTx/>
                <a:latin typeface="Franklin Gothic Book"/>
                <a:ea typeface="DejaVu Sans"/>
                <a:hlinkClick r:id="rId3"/>
              </a:rPr>
              <a:t>info@uccleparents.org</a:t>
            </a:r>
            <a:r>
              <a:rPr lang="fr-BE" sz="2800" b="0" strike="noStrike" spc="-1">
                <a:solidFill>
                  <a:srgbClr val="191B0E"/>
                </a:solidFill>
                <a:latin typeface="Franklin Gothic Book"/>
                <a:ea typeface="DejaVu Sans"/>
              </a:rPr>
              <a:t>.</a:t>
            </a:r>
            <a:r>
              <a:rPr lang="fr-BE" sz="3600" b="0" strike="noStrike" spc="-1">
                <a:solidFill>
                  <a:srgbClr val="404040"/>
                </a:solidFill>
                <a:latin typeface="Constantia"/>
                <a:ea typeface="DejaVu Sans"/>
              </a:rPr>
              <a:t> </a:t>
            </a:r>
            <a:endParaRPr lang="fr-FR" sz="3600" b="0" strike="noStrike" spc="-1">
              <a:latin typeface="Arial"/>
            </a:endParaRPr>
          </a:p>
          <a:p>
            <a:pPr>
              <a:lnSpc>
                <a:spcPct val="100000"/>
              </a:lnSpc>
              <a:spcBef>
                <a:spcPts val="99"/>
              </a:spcBef>
              <a:spcAft>
                <a:spcPts val="99"/>
              </a:spcAft>
              <a:tabLst>
                <a:tab pos="0" algn="l"/>
              </a:tabLst>
            </a:pPr>
            <a:endParaRPr lang="fr-FR" sz="3600" b="0" strike="noStrike" spc="-1">
              <a:latin typeface="Arial"/>
            </a:endParaRPr>
          </a:p>
          <a:p>
            <a:pPr>
              <a:lnSpc>
                <a:spcPct val="100000"/>
              </a:lnSpc>
              <a:spcBef>
                <a:spcPts val="99"/>
              </a:spcBef>
              <a:spcAft>
                <a:spcPts val="99"/>
              </a:spcAft>
              <a:tabLst>
                <a:tab pos="0" algn="l"/>
              </a:tabLst>
            </a:pPr>
            <a:endParaRPr lang="fr-FR" sz="3600" b="0" strike="noStrike" spc="-1">
              <a:latin typeface="Arial"/>
            </a:endParaRPr>
          </a:p>
          <a:p>
            <a:pPr>
              <a:lnSpc>
                <a:spcPct val="100000"/>
              </a:lnSpc>
              <a:spcBef>
                <a:spcPts val="99"/>
              </a:spcBef>
              <a:spcAft>
                <a:spcPts val="99"/>
              </a:spcAft>
              <a:tabLst>
                <a:tab pos="0" algn="l"/>
              </a:tabLst>
            </a:pPr>
            <a:endParaRPr lang="fr-FR" sz="3600" b="0" strike="noStrike" spc="-1">
              <a:latin typeface="Arial"/>
            </a:endParaRPr>
          </a:p>
          <a:p>
            <a:pPr marL="45720">
              <a:lnSpc>
                <a:spcPct val="80000"/>
              </a:lnSpc>
              <a:spcBef>
                <a:spcPts val="1800"/>
              </a:spcBef>
              <a:tabLst>
                <a:tab pos="0" algn="l"/>
              </a:tabLst>
            </a:pPr>
            <a:endParaRPr lang="fr-FR" sz="3600" b="0" strike="noStrike" spc="-1">
              <a:latin typeface="Arial"/>
            </a:endParaRPr>
          </a:p>
          <a:p>
            <a:pPr marL="45720">
              <a:lnSpc>
                <a:spcPct val="80000"/>
              </a:lnSpc>
              <a:spcBef>
                <a:spcPts val="1800"/>
              </a:spcBef>
              <a:tabLst>
                <a:tab pos="0" algn="l"/>
              </a:tabLst>
            </a:pPr>
            <a:endParaRPr lang="fr-FR" sz="3600" b="0" strike="noStrike" spc="-1">
              <a:latin typeface="Arial"/>
            </a:endParaRPr>
          </a:p>
          <a:p>
            <a:pPr marL="45720">
              <a:lnSpc>
                <a:spcPct val="80000"/>
              </a:lnSpc>
              <a:spcBef>
                <a:spcPts val="1800"/>
              </a:spcBef>
              <a:tabLst>
                <a:tab pos="0" algn="l"/>
              </a:tabLst>
            </a:pPr>
            <a:endParaRPr lang="fr-FR" sz="3600" b="0" strike="noStrike" spc="-1">
              <a:latin typeface="Arial"/>
            </a:endParaRPr>
          </a:p>
          <a:p>
            <a:pPr marL="45720">
              <a:lnSpc>
                <a:spcPct val="80000"/>
              </a:lnSpc>
              <a:spcBef>
                <a:spcPts val="1800"/>
              </a:spcBef>
              <a:tabLst>
                <a:tab pos="0" algn="l"/>
              </a:tabLst>
            </a:pPr>
            <a:endParaRPr lang="fr-FR" sz="3600" b="0" strike="noStrike" spc="-1">
              <a:latin typeface="Arial"/>
            </a:endParaRPr>
          </a:p>
          <a:p>
            <a:pPr marL="45720">
              <a:lnSpc>
                <a:spcPct val="100000"/>
              </a:lnSpc>
              <a:spcBef>
                <a:spcPts val="99"/>
              </a:spcBef>
              <a:spcAft>
                <a:spcPts val="99"/>
              </a:spcAft>
              <a:tabLst>
                <a:tab pos="0" algn="l"/>
              </a:tabLst>
            </a:pPr>
            <a:endParaRPr lang="fr-FR" sz="3600" b="0" strike="noStrike" spc="-1">
              <a:latin typeface="Arial"/>
            </a:endParaRPr>
          </a:p>
        </p:txBody>
      </p:sp>
      <p:sp>
        <p:nvSpPr>
          <p:cNvPr id="186" name="AutoShape 8"/>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87" name="Picture 18"/>
          <p:cNvPicPr/>
          <p:nvPr/>
        </p:nvPicPr>
        <p:blipFill>
          <a:blip r:embed="rId4"/>
          <a:stretch/>
        </p:blipFill>
        <p:spPr>
          <a:xfrm>
            <a:off x="9720000" y="5301720"/>
            <a:ext cx="2468160" cy="994320"/>
          </a:xfrm>
          <a:prstGeom prst="rect">
            <a:avLst/>
          </a:prstGeom>
          <a:ln w="0">
            <a:noFill/>
          </a:ln>
        </p:spPr>
      </p:pic>
      <p:sp>
        <p:nvSpPr>
          <p:cNvPr id="188" name="TextBox 3"/>
          <p:cNvSpPr/>
          <p:nvPr/>
        </p:nvSpPr>
        <p:spPr>
          <a:xfrm>
            <a:off x="3600000" y="4680000"/>
            <a:ext cx="4708800" cy="559080"/>
          </a:xfrm>
          <a:prstGeom prst="rect">
            <a:avLst/>
          </a:prstGeom>
          <a:noFill/>
          <a:ln w="0">
            <a:noFill/>
          </a:ln>
        </p:spPr>
        <p:style>
          <a:lnRef idx="0">
            <a:scrgbClr r="0" g="0" b="0"/>
          </a:lnRef>
          <a:fillRef idx="0">
            <a:scrgbClr r="0" g="0" b="0"/>
          </a:fillRef>
          <a:effectRef idx="0">
            <a:scrgbClr r="0" g="0" b="0"/>
          </a:effectRef>
          <a:fontRef idx="minor"/>
        </p:style>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AutoShape 2"/>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90" name="Imagen 4"/>
          <p:cNvPicPr/>
          <p:nvPr/>
        </p:nvPicPr>
        <p:blipFill>
          <a:blip r:embed="rId2"/>
          <a:stretch/>
        </p:blipFill>
        <p:spPr>
          <a:xfrm>
            <a:off x="3295800" y="1620000"/>
            <a:ext cx="5524200" cy="3336840"/>
          </a:xfrm>
          <a:prstGeom prst="rect">
            <a:avLst/>
          </a:prstGeom>
          <a:ln w="0">
            <a:noFill/>
          </a:ln>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TYPES DE MOBILITÉS</a:t>
            </a:r>
            <a:endParaRPr lang="fr-FR" sz="4800" b="0" strike="noStrike" spc="-1">
              <a:solidFill>
                <a:srgbClr val="000000"/>
              </a:solidFill>
              <a:latin typeface="Arial"/>
            </a:endParaRPr>
          </a:p>
        </p:txBody>
      </p:sp>
      <p:sp>
        <p:nvSpPr>
          <p:cNvPr id="111" name="Marcador de posición de contenido 4"/>
          <p:cNvSpPr/>
          <p:nvPr/>
        </p:nvSpPr>
        <p:spPr>
          <a:xfrm>
            <a:off x="900000" y="1722240"/>
            <a:ext cx="10436400" cy="5042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35000" lnSpcReduction="20000"/>
          </a:bodyPr>
          <a:lstStyle/>
          <a:p>
            <a:pPr>
              <a:lnSpc>
                <a:spcPct val="94000"/>
              </a:lnSpc>
              <a:spcBef>
                <a:spcPts val="1001"/>
              </a:spcBef>
              <a:spcAft>
                <a:spcPts val="201"/>
              </a:spcAft>
            </a:pPr>
            <a:r>
              <a:rPr lang="en-US" sz="8900" b="1" strike="noStrike" spc="-1" dirty="0" err="1">
                <a:solidFill>
                  <a:srgbClr val="404040"/>
                </a:solidFill>
                <a:latin typeface="Constantia"/>
                <a:ea typeface="DejaVu Sans"/>
              </a:rPr>
              <a:t>Échanges</a:t>
            </a:r>
            <a:endParaRPr lang="fr-FR" sz="8900" b="0" strike="noStrike" spc="-1" dirty="0">
              <a:latin typeface="Arial"/>
            </a:endParaRPr>
          </a:p>
          <a:p>
            <a:pPr>
              <a:lnSpc>
                <a:spcPct val="94000"/>
              </a:lnSpc>
              <a:spcBef>
                <a:spcPts val="1001"/>
              </a:spcBef>
              <a:spcAft>
                <a:spcPts val="201"/>
              </a:spcAft>
              <a:tabLst>
                <a:tab pos="0" algn="l"/>
              </a:tabLst>
            </a:pPr>
            <a:r>
              <a:rPr lang="en-US" sz="8900" b="0" strike="noStrike" spc="-1" dirty="0">
                <a:solidFill>
                  <a:srgbClr val="404040"/>
                </a:solidFill>
                <a:latin typeface="Constantia"/>
                <a:ea typeface="DejaVu Sans"/>
              </a:rPr>
              <a:t>Les </a:t>
            </a:r>
            <a:r>
              <a:rPr lang="en-US" sz="8900" b="0" strike="noStrike" spc="-1" dirty="0" err="1">
                <a:solidFill>
                  <a:srgbClr val="404040"/>
                </a:solidFill>
                <a:latin typeface="Constantia"/>
                <a:ea typeface="DejaVu Sans"/>
              </a:rPr>
              <a:t>élèves</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étudient</a:t>
            </a:r>
            <a:r>
              <a:rPr lang="en-US" sz="8900" b="0" strike="noStrike" spc="-1" dirty="0">
                <a:solidFill>
                  <a:srgbClr val="404040"/>
                </a:solidFill>
                <a:latin typeface="Constantia"/>
                <a:ea typeface="DejaVu Sans"/>
              </a:rPr>
              <a:t> dans </a:t>
            </a:r>
            <a:r>
              <a:rPr lang="en-US" sz="8900" b="0" strike="noStrike" spc="-1" dirty="0" err="1">
                <a:solidFill>
                  <a:srgbClr val="404040"/>
                </a:solidFill>
                <a:latin typeface="Constantia"/>
                <a:ea typeface="DejaVu Sans"/>
              </a:rPr>
              <a:t>une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école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européenne</a:t>
            </a:r>
            <a:r>
              <a:rPr lang="en-US" sz="8900" b="0" strike="noStrike" spc="-1" dirty="0">
                <a:solidFill>
                  <a:srgbClr val="404040"/>
                </a:solidFill>
                <a:latin typeface="Constantia"/>
                <a:ea typeface="DejaVu Sans"/>
              </a:rPr>
              <a:t> à </a:t>
            </a:r>
            <a:r>
              <a:rPr lang="en-US" sz="8900" b="0" strike="noStrike" spc="-1" dirty="0" err="1">
                <a:solidFill>
                  <a:srgbClr val="404040"/>
                </a:solidFill>
                <a:latin typeface="Constantia"/>
                <a:ea typeface="DejaVu Sans"/>
              </a:rPr>
              <a:t>l'étranger</a:t>
            </a:r>
            <a:r>
              <a:rPr lang="en-US" sz="8900" b="0" strike="noStrike" spc="-1" dirty="0">
                <a:solidFill>
                  <a:srgbClr val="404040"/>
                </a:solidFill>
                <a:latin typeface="Constantia"/>
                <a:ea typeface="DejaVu Sans"/>
              </a:rPr>
              <a:t> tout </a:t>
            </a:r>
            <a:r>
              <a:rPr lang="en-US" sz="8900" b="0" strike="noStrike" spc="-1" dirty="0" err="1">
                <a:solidFill>
                  <a:srgbClr val="404040"/>
                </a:solidFill>
                <a:latin typeface="Constantia"/>
                <a:ea typeface="DejaVu Sans"/>
              </a:rPr>
              <a:t>en</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séjournant</a:t>
            </a:r>
            <a:r>
              <a:rPr lang="en-US" sz="8900" b="0" strike="noStrike" spc="-1" dirty="0">
                <a:solidFill>
                  <a:srgbClr val="404040"/>
                </a:solidFill>
                <a:latin typeface="Constantia"/>
                <a:ea typeface="DejaVu Sans"/>
              </a:rPr>
              <a:t> dans </a:t>
            </a:r>
            <a:r>
              <a:rPr lang="en-US" sz="8900" b="0" strike="noStrike" spc="-1" dirty="0" err="1">
                <a:solidFill>
                  <a:srgbClr val="404040"/>
                </a:solidFill>
                <a:latin typeface="Constantia"/>
                <a:ea typeface="DejaVu Sans"/>
              </a:rPr>
              <a:t>une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famille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d'accueil</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Ils</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accueillent</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également</a:t>
            </a:r>
            <a:r>
              <a:rPr lang="en-US" sz="8900" b="0" strike="noStrike" spc="-1" dirty="0">
                <a:solidFill>
                  <a:srgbClr val="404040"/>
                </a:solidFill>
                <a:latin typeface="Constantia"/>
                <a:ea typeface="DejaVu Sans"/>
              </a:rPr>
              <a:t> un </a:t>
            </a:r>
            <a:r>
              <a:rPr lang="en-US" sz="8900" b="0" strike="noStrike" spc="-1" dirty="0" err="1">
                <a:solidFill>
                  <a:srgbClr val="404040"/>
                </a:solidFill>
                <a:latin typeface="Constantia"/>
                <a:ea typeface="DejaVu Sans"/>
              </a:rPr>
              <a:t>étudiant</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d'une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autre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école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européenne</a:t>
            </a:r>
            <a:r>
              <a:rPr lang="en-US" sz="8900" b="1" strike="noStrike" spc="-1" dirty="0">
                <a:solidFill>
                  <a:srgbClr val="404040"/>
                </a:solidFill>
                <a:latin typeface="Constantia"/>
                <a:ea typeface="DejaVu Sans"/>
              </a:rPr>
              <a:t>.</a:t>
            </a:r>
            <a:endParaRPr lang="fr-FR" sz="8900" b="0" strike="noStrike" spc="-1" dirty="0">
              <a:latin typeface="Arial"/>
            </a:endParaRPr>
          </a:p>
          <a:p>
            <a:pPr>
              <a:lnSpc>
                <a:spcPct val="94000"/>
              </a:lnSpc>
              <a:spcBef>
                <a:spcPts val="1001"/>
              </a:spcBef>
              <a:spcAft>
                <a:spcPts val="201"/>
              </a:spcAft>
              <a:tabLst>
                <a:tab pos="0" algn="l"/>
              </a:tabLst>
            </a:pPr>
            <a:r>
              <a:rPr lang="fr-BE" sz="8900" b="1" strike="noStrike" spc="-1" dirty="0">
                <a:solidFill>
                  <a:srgbClr val="404040"/>
                </a:solidFill>
                <a:latin typeface="Constantia"/>
                <a:ea typeface="DejaVu Sans"/>
              </a:rPr>
              <a:t>Visites à sens unique </a:t>
            </a:r>
            <a:endParaRPr lang="fr-FR" sz="8900" b="0" strike="noStrike" spc="-1" dirty="0">
              <a:latin typeface="Arial"/>
            </a:endParaRPr>
          </a:p>
          <a:p>
            <a:pPr>
              <a:lnSpc>
                <a:spcPct val="94000"/>
              </a:lnSpc>
              <a:spcBef>
                <a:spcPts val="1001"/>
              </a:spcBef>
              <a:spcAft>
                <a:spcPts val="201"/>
              </a:spcAft>
              <a:tabLst>
                <a:tab pos="0" algn="l"/>
              </a:tabLst>
            </a:pPr>
            <a:r>
              <a:rPr lang="en-US" sz="8900" b="0" strike="noStrike" spc="-1" dirty="0">
                <a:solidFill>
                  <a:srgbClr val="404040"/>
                </a:solidFill>
                <a:latin typeface="Constantia"/>
                <a:ea typeface="DejaVu Sans"/>
              </a:rPr>
              <a:t>Les </a:t>
            </a:r>
            <a:r>
              <a:rPr lang="en-US" sz="8900" b="0" strike="noStrike" spc="-1" dirty="0" err="1">
                <a:solidFill>
                  <a:srgbClr val="404040"/>
                </a:solidFill>
                <a:latin typeface="Constantia"/>
                <a:ea typeface="DejaVu Sans"/>
              </a:rPr>
              <a:t>élèves</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étudient</a:t>
            </a:r>
            <a:r>
              <a:rPr lang="en-US" sz="8900" b="0" strike="noStrike" spc="-1" dirty="0">
                <a:solidFill>
                  <a:srgbClr val="404040"/>
                </a:solidFill>
                <a:latin typeface="Constantia"/>
                <a:ea typeface="DejaVu Sans"/>
              </a:rPr>
              <a:t> dans </a:t>
            </a:r>
            <a:r>
              <a:rPr lang="en-US" sz="8900" b="0" strike="noStrike" spc="-1" dirty="0" err="1">
                <a:solidFill>
                  <a:srgbClr val="404040"/>
                </a:solidFill>
                <a:latin typeface="Constantia"/>
                <a:ea typeface="DejaVu Sans"/>
              </a:rPr>
              <a:t>une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école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européenne</a:t>
            </a:r>
            <a:r>
              <a:rPr lang="en-US" sz="8900" b="0" strike="noStrike" spc="-1" dirty="0">
                <a:solidFill>
                  <a:srgbClr val="404040"/>
                </a:solidFill>
                <a:latin typeface="Constantia"/>
                <a:ea typeface="DejaVu Sans"/>
              </a:rPr>
              <a:t> à </a:t>
            </a:r>
            <a:r>
              <a:rPr lang="en-US" sz="8900" b="0" strike="noStrike" spc="-1" dirty="0" err="1">
                <a:solidFill>
                  <a:srgbClr val="404040"/>
                </a:solidFill>
                <a:latin typeface="Constantia"/>
                <a:ea typeface="DejaVu Sans"/>
              </a:rPr>
              <a:t>l'étranger</a:t>
            </a:r>
            <a:r>
              <a:rPr lang="en-US" sz="8900" b="0" strike="noStrike" spc="-1" dirty="0">
                <a:solidFill>
                  <a:srgbClr val="404040"/>
                </a:solidFill>
                <a:latin typeface="Constantia"/>
                <a:ea typeface="DejaVu Sans"/>
              </a:rPr>
              <a:t> et </a:t>
            </a:r>
            <a:r>
              <a:rPr lang="en-US" sz="8900" b="0" strike="noStrike" spc="-1" dirty="0" err="1">
                <a:solidFill>
                  <a:srgbClr val="404040"/>
                </a:solidFill>
                <a:latin typeface="Constantia"/>
                <a:ea typeface="DejaVu Sans"/>
              </a:rPr>
              <a:t>sont</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hébergés</a:t>
            </a:r>
            <a:r>
              <a:rPr lang="en-US" sz="8900" b="0" strike="noStrike" spc="-1" dirty="0">
                <a:solidFill>
                  <a:srgbClr val="404040"/>
                </a:solidFill>
                <a:latin typeface="Constantia"/>
                <a:ea typeface="DejaVu Sans"/>
              </a:rPr>
              <a:t> dans </a:t>
            </a:r>
            <a:r>
              <a:rPr lang="en-US" sz="8900" b="0" strike="noStrike" spc="-1" dirty="0" err="1">
                <a:solidFill>
                  <a:srgbClr val="404040"/>
                </a:solidFill>
                <a:latin typeface="Constantia"/>
                <a:ea typeface="DejaVu Sans"/>
              </a:rPr>
              <a:t>une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famille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d'accueil</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Ils</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n'accueillent</a:t>
            </a:r>
            <a:r>
              <a:rPr lang="en-US" sz="8900" b="0" strike="noStrike" spc="-1" dirty="0">
                <a:solidFill>
                  <a:srgbClr val="404040"/>
                </a:solidFill>
                <a:latin typeface="Constantia"/>
                <a:ea typeface="DejaVu Sans"/>
              </a:rPr>
              <a:t> pas un </a:t>
            </a:r>
            <a:r>
              <a:rPr lang="en-US" sz="8900" b="0" strike="noStrike" spc="-1" dirty="0" err="1">
                <a:solidFill>
                  <a:srgbClr val="404040"/>
                </a:solidFill>
                <a:latin typeface="Constantia"/>
                <a:ea typeface="DejaVu Sans"/>
              </a:rPr>
              <a:t>étudiant</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d'une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autre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école</a:t>
            </a:r>
            <a:r>
              <a:rPr lang="en-US" sz="8900" b="0" strike="noStrike" spc="-1" dirty="0">
                <a:solidFill>
                  <a:srgbClr val="404040"/>
                </a:solidFill>
                <a:latin typeface="Constantia"/>
                <a:ea typeface="DejaVu Sans"/>
              </a:rPr>
              <a:t> </a:t>
            </a:r>
            <a:r>
              <a:rPr lang="en-US" sz="8900" b="0" strike="noStrike" spc="-1" dirty="0" err="1">
                <a:solidFill>
                  <a:srgbClr val="404040"/>
                </a:solidFill>
                <a:latin typeface="Constantia"/>
                <a:ea typeface="DejaVu Sans"/>
              </a:rPr>
              <a:t>européenne</a:t>
            </a:r>
            <a:r>
              <a:rPr lang="en-US" sz="8900" b="0" strike="noStrike" spc="-1" dirty="0">
                <a:solidFill>
                  <a:srgbClr val="404040"/>
                </a:solidFill>
                <a:latin typeface="Constantia"/>
                <a:ea typeface="DejaVu Sans"/>
              </a:rPr>
              <a:t>. </a:t>
            </a:r>
            <a:endParaRPr lang="fr-FR" sz="8900" b="0" strike="noStrike" spc="-1" dirty="0">
              <a:latin typeface="Arial"/>
            </a:endParaRPr>
          </a:p>
          <a:p>
            <a:pPr>
              <a:lnSpc>
                <a:spcPct val="100000"/>
              </a:lnSpc>
              <a:tabLst>
                <a:tab pos="0" algn="l"/>
              </a:tabLst>
            </a:pPr>
            <a:endParaRPr lang="fr-FR" sz="8900" b="0" strike="noStrike" spc="-1" dirty="0">
              <a:latin typeface="Arial"/>
            </a:endParaRPr>
          </a:p>
          <a:p>
            <a:pPr algn="ctr">
              <a:lnSpc>
                <a:spcPct val="100000"/>
              </a:lnSpc>
              <a:tabLst>
                <a:tab pos="0" algn="l"/>
              </a:tabLst>
            </a:pPr>
            <a:endParaRPr lang="fr-FR" sz="8900" b="0" strike="noStrike" spc="-1" dirty="0">
              <a:latin typeface="Arial"/>
            </a:endParaRPr>
          </a:p>
          <a:p>
            <a:pPr>
              <a:lnSpc>
                <a:spcPct val="100000"/>
              </a:lnSpc>
              <a:spcBef>
                <a:spcPts val="99"/>
              </a:spcBef>
              <a:spcAft>
                <a:spcPts val="99"/>
              </a:spcAft>
              <a:tabLst>
                <a:tab pos="0" algn="l"/>
              </a:tabLst>
            </a:pPr>
            <a:endParaRPr lang="fr-FR" sz="8900" b="0" strike="noStrike" spc="-1" dirty="0">
              <a:latin typeface="Arial"/>
            </a:endParaRPr>
          </a:p>
          <a:p>
            <a:pPr>
              <a:lnSpc>
                <a:spcPct val="100000"/>
              </a:lnSpc>
              <a:spcBef>
                <a:spcPts val="99"/>
              </a:spcBef>
              <a:spcAft>
                <a:spcPts val="99"/>
              </a:spcAft>
              <a:tabLst>
                <a:tab pos="0" algn="l"/>
              </a:tabLst>
            </a:pPr>
            <a:r>
              <a:rPr lang="fr-BE" sz="3200" b="0" strike="noStrike" spc="-1" dirty="0">
                <a:solidFill>
                  <a:srgbClr val="404040"/>
                </a:solidFill>
                <a:latin typeface="Constantia"/>
                <a:ea typeface="DejaVu Sans"/>
              </a:rPr>
              <a:t> </a:t>
            </a: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100000"/>
              </a:lnSpc>
              <a:spcBef>
                <a:spcPts val="99"/>
              </a:spcBef>
              <a:spcAft>
                <a:spcPts val="99"/>
              </a:spcAft>
              <a:tabLst>
                <a:tab pos="0" algn="l"/>
              </a:tabLst>
            </a:pPr>
            <a:endParaRPr lang="fr-FR" sz="3200" b="0" strike="noStrike" spc="-1" dirty="0">
              <a:latin typeface="Arial"/>
            </a:endParaRPr>
          </a:p>
        </p:txBody>
      </p:sp>
      <p:sp>
        <p:nvSpPr>
          <p:cNvPr id="112" name="AutoShape 6"/>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13" name="Picture 3"/>
          <p:cNvPicPr/>
          <p:nvPr/>
        </p:nvPicPr>
        <p:blipFill>
          <a:blip r:embed="rId2"/>
          <a:stretch/>
        </p:blipFill>
        <p:spPr>
          <a:xfrm>
            <a:off x="9792000" y="5426640"/>
            <a:ext cx="2396160" cy="869400"/>
          </a:xfrm>
          <a:prstGeom prst="rect">
            <a:avLst/>
          </a:prstGeom>
          <a:ln w="0">
            <a:noFill/>
          </a:ln>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QUI ?</a:t>
            </a:r>
            <a:endParaRPr lang="fr-FR" sz="4800" b="0" strike="noStrike" spc="-1">
              <a:solidFill>
                <a:srgbClr val="000000"/>
              </a:solidFill>
              <a:latin typeface="Arial"/>
            </a:endParaRPr>
          </a:p>
        </p:txBody>
      </p:sp>
      <p:sp>
        <p:nvSpPr>
          <p:cNvPr id="115" name="Marcador de posición de contenido 11"/>
          <p:cNvSpPr/>
          <p:nvPr/>
        </p:nvSpPr>
        <p:spPr>
          <a:xfrm>
            <a:off x="994320" y="2086200"/>
            <a:ext cx="10688400" cy="3490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77500" lnSpcReduction="20000"/>
          </a:bodyPr>
          <a:lstStyle/>
          <a:p>
            <a:pPr>
              <a:lnSpc>
                <a:spcPct val="104000"/>
              </a:lnSpc>
              <a:spcBef>
                <a:spcPts val="1001"/>
              </a:spcBef>
              <a:spcAft>
                <a:spcPts val="201"/>
              </a:spcAft>
            </a:pPr>
            <a:r>
              <a:rPr lang="en-US" sz="3900" strike="noStrike" spc="-1" dirty="0" err="1">
                <a:solidFill>
                  <a:srgbClr val="000000"/>
                </a:solidFill>
                <a:latin typeface="Constantia" panose="02030602050306030303" pitchFamily="18" charset="0"/>
                <a:ea typeface="DejaVu Sans"/>
              </a:rPr>
              <a:t>Tous</a:t>
            </a:r>
            <a:r>
              <a:rPr lang="en-US" sz="3900" strike="noStrike" spc="-1" dirty="0">
                <a:solidFill>
                  <a:srgbClr val="000000"/>
                </a:solidFill>
                <a:latin typeface="Constantia" panose="02030602050306030303" pitchFamily="18" charset="0"/>
                <a:ea typeface="DejaVu Sans"/>
              </a:rPr>
              <a:t> les </a:t>
            </a:r>
            <a:r>
              <a:rPr lang="en-US" sz="3900" strike="noStrike" spc="-1" dirty="0" err="1">
                <a:solidFill>
                  <a:srgbClr val="000000"/>
                </a:solidFill>
                <a:latin typeface="Constantia" panose="02030602050306030303" pitchFamily="18" charset="0"/>
                <a:ea typeface="DejaVu Sans"/>
              </a:rPr>
              <a:t>élèves</a:t>
            </a:r>
            <a:r>
              <a:rPr lang="en-US" sz="3900" strike="noStrike" spc="-1" dirty="0">
                <a:solidFill>
                  <a:srgbClr val="000000"/>
                </a:solidFill>
                <a:latin typeface="Constantia" panose="02030602050306030303" pitchFamily="18" charset="0"/>
                <a:ea typeface="DejaVu Sans"/>
              </a:rPr>
              <a:t> de S4 </a:t>
            </a:r>
            <a:r>
              <a:rPr lang="en-US" sz="3900" strike="noStrike" spc="-1" dirty="0" err="1">
                <a:solidFill>
                  <a:srgbClr val="000000"/>
                </a:solidFill>
                <a:latin typeface="Constantia" panose="02030602050306030303" pitchFamily="18" charset="0"/>
                <a:ea typeface="DejaVu Sans"/>
              </a:rPr>
              <a:t>peuvent</a:t>
            </a:r>
            <a:r>
              <a:rPr lang="en-US" sz="3900" strike="noStrike" spc="-1" dirty="0">
                <a:solidFill>
                  <a:srgbClr val="000000"/>
                </a:solidFill>
                <a:latin typeface="Constantia" panose="02030602050306030303" pitchFamily="18" charset="0"/>
                <a:ea typeface="DejaVu Sans"/>
              </a:rPr>
              <a:t> </a:t>
            </a:r>
            <a:r>
              <a:rPr lang="en-US" sz="3900" strike="noStrike" spc="-1" dirty="0" err="1">
                <a:solidFill>
                  <a:srgbClr val="000000"/>
                </a:solidFill>
                <a:latin typeface="Constantia" panose="02030602050306030303" pitchFamily="18" charset="0"/>
                <a:ea typeface="DejaVu Sans"/>
              </a:rPr>
              <a:t>postuler</a:t>
            </a:r>
            <a:r>
              <a:rPr lang="en-US" sz="3900" strike="noStrike" spc="-1" dirty="0">
                <a:solidFill>
                  <a:srgbClr val="000000"/>
                </a:solidFill>
                <a:latin typeface="Constantia" panose="02030602050306030303" pitchFamily="18" charset="0"/>
                <a:ea typeface="DejaVu Sans"/>
              </a:rPr>
              <a:t> </a:t>
            </a:r>
            <a:r>
              <a:rPr lang="en-US" sz="3900" b="0" strike="noStrike" spc="-1" dirty="0">
                <a:solidFill>
                  <a:srgbClr val="000000"/>
                </a:solidFill>
                <a:latin typeface="Constantia" panose="02030602050306030303" pitchFamily="18" charset="0"/>
                <a:ea typeface="DejaVu Sans"/>
              </a:rPr>
              <a:t>pour le </a:t>
            </a:r>
            <a:r>
              <a:rPr lang="en-US" sz="3900" b="0" strike="noStrike" spc="-1" dirty="0" err="1">
                <a:solidFill>
                  <a:srgbClr val="000000"/>
                </a:solidFill>
                <a:latin typeface="Constantia" panose="02030602050306030303" pitchFamily="18" charset="0"/>
                <a:ea typeface="DejaVu Sans"/>
              </a:rPr>
              <a:t>programme</a:t>
            </a:r>
            <a:r>
              <a:rPr lang="en-US" sz="3900" b="0" strike="noStrike" spc="-1" dirty="0">
                <a:solidFill>
                  <a:srgbClr val="000000"/>
                </a:solidFill>
                <a:latin typeface="Constantia" panose="02030602050306030303" pitchFamily="18" charset="0"/>
                <a:ea typeface="DejaVu Sans"/>
              </a:rPr>
              <a:t> de </a:t>
            </a:r>
            <a:r>
              <a:rPr lang="en-US" sz="3900" b="0" strike="noStrike" spc="-1" dirty="0" err="1">
                <a:solidFill>
                  <a:srgbClr val="000000"/>
                </a:solidFill>
                <a:latin typeface="Constantia" panose="02030602050306030303" pitchFamily="18" charset="0"/>
                <a:ea typeface="DejaVu Sans"/>
              </a:rPr>
              <a:t>mobilité</a:t>
            </a:r>
            <a:r>
              <a:rPr lang="en-US" sz="3900" b="0" strike="noStrike" spc="-1" dirty="0">
                <a:solidFill>
                  <a:srgbClr val="000000"/>
                </a:solidFill>
                <a:latin typeface="Constantia" panose="02030602050306030303" pitchFamily="18" charset="0"/>
                <a:ea typeface="DejaVu Sans"/>
              </a:rPr>
              <a:t>.</a:t>
            </a:r>
          </a:p>
          <a:p>
            <a:pPr>
              <a:lnSpc>
                <a:spcPct val="104000"/>
              </a:lnSpc>
              <a:spcBef>
                <a:spcPts val="1001"/>
              </a:spcBef>
              <a:spcAft>
                <a:spcPts val="201"/>
              </a:spcAft>
            </a:pPr>
            <a:endParaRPr lang="fr-FR" sz="3900" b="0" strike="noStrike" spc="-1" dirty="0">
              <a:latin typeface="Constantia" panose="02030602050306030303" pitchFamily="18" charset="0"/>
            </a:endParaRPr>
          </a:p>
          <a:p>
            <a:pPr>
              <a:lnSpc>
                <a:spcPct val="104000"/>
              </a:lnSpc>
              <a:spcBef>
                <a:spcPts val="1001"/>
              </a:spcBef>
              <a:spcAft>
                <a:spcPts val="201"/>
              </a:spcAft>
            </a:pPr>
            <a:r>
              <a:rPr lang="fr-FR" sz="3900" b="1" strike="noStrike" spc="-1" dirty="0">
                <a:latin typeface="Constantia" panose="02030602050306030303" pitchFamily="18" charset="0"/>
              </a:rPr>
              <a:t>La mobilité a lieu en S5</a:t>
            </a:r>
            <a:r>
              <a:rPr lang="fr-FR" sz="3900" b="0" strike="noStrike" spc="-1" dirty="0">
                <a:latin typeface="Constantia" panose="02030602050306030303" pitchFamily="18" charset="0"/>
              </a:rPr>
              <a:t>.</a:t>
            </a:r>
          </a:p>
          <a:p>
            <a:pPr>
              <a:lnSpc>
                <a:spcPct val="100000"/>
              </a:lnSpc>
            </a:pPr>
            <a:endParaRPr lang="fr-FR" sz="3300" b="0" strike="noStrike" spc="-1" dirty="0">
              <a:latin typeface="Arial"/>
            </a:endParaRPr>
          </a:p>
          <a:p>
            <a:pPr algn="ctr">
              <a:lnSpc>
                <a:spcPct val="100000"/>
              </a:lnSpc>
            </a:pPr>
            <a:endParaRPr lang="fr-FR" sz="3300" b="0" strike="noStrike" spc="-1" dirty="0">
              <a:latin typeface="Arial"/>
            </a:endParaRPr>
          </a:p>
          <a:p>
            <a:pPr>
              <a:lnSpc>
                <a:spcPct val="100000"/>
              </a:lnSpc>
              <a:spcBef>
                <a:spcPts val="99"/>
              </a:spcBef>
              <a:spcAft>
                <a:spcPts val="99"/>
              </a:spcAft>
            </a:pPr>
            <a:endParaRPr lang="fr-FR" sz="3300" b="0" strike="noStrike" spc="-1" dirty="0">
              <a:latin typeface="Arial"/>
            </a:endParaRPr>
          </a:p>
          <a:p>
            <a:pPr>
              <a:lnSpc>
                <a:spcPct val="100000"/>
              </a:lnSpc>
              <a:spcBef>
                <a:spcPts val="99"/>
              </a:spcBef>
              <a:spcAft>
                <a:spcPts val="99"/>
              </a:spcAft>
            </a:pPr>
            <a:r>
              <a:rPr lang="fr-BE" sz="3200" b="0" strike="noStrike" spc="-1" dirty="0">
                <a:solidFill>
                  <a:srgbClr val="404040"/>
                </a:solidFill>
                <a:latin typeface="Constantia"/>
                <a:ea typeface="DejaVu Sans"/>
              </a:rPr>
              <a:t> </a:t>
            </a: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100000"/>
              </a:lnSpc>
              <a:spcBef>
                <a:spcPts val="99"/>
              </a:spcBef>
              <a:spcAft>
                <a:spcPts val="99"/>
              </a:spcAft>
              <a:tabLst>
                <a:tab pos="0" algn="l"/>
              </a:tabLst>
            </a:pPr>
            <a:endParaRPr lang="fr-FR" sz="3200" b="0" strike="noStrike" spc="-1" dirty="0">
              <a:latin typeface="Arial"/>
            </a:endParaRPr>
          </a:p>
        </p:txBody>
      </p:sp>
      <p:sp>
        <p:nvSpPr>
          <p:cNvPr id="116" name="AutoShape 11"/>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17" name="Picture 11"/>
          <p:cNvPicPr/>
          <p:nvPr/>
        </p:nvPicPr>
        <p:blipFill>
          <a:blip r:embed="rId2"/>
          <a:stretch/>
        </p:blipFill>
        <p:spPr>
          <a:xfrm>
            <a:off x="9792000" y="5426640"/>
            <a:ext cx="2396160" cy="869400"/>
          </a:xfrm>
          <a:prstGeom prst="rect">
            <a:avLst/>
          </a:prstGeom>
          <a:ln w="0">
            <a:noFill/>
          </a:ln>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QUAND ?</a:t>
            </a:r>
            <a:endParaRPr lang="fr-FR" sz="4800" b="0" strike="noStrike" spc="-1">
              <a:solidFill>
                <a:srgbClr val="000000"/>
              </a:solidFill>
              <a:latin typeface="Arial"/>
            </a:endParaRPr>
          </a:p>
        </p:txBody>
      </p:sp>
      <p:sp>
        <p:nvSpPr>
          <p:cNvPr id="119" name="Marcador de posición de contenido 12"/>
          <p:cNvSpPr/>
          <p:nvPr/>
        </p:nvSpPr>
        <p:spPr>
          <a:xfrm>
            <a:off x="900000" y="1935360"/>
            <a:ext cx="10436400" cy="4802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88000" lnSpcReduction="10000"/>
          </a:bodyPr>
          <a:lstStyle/>
          <a:p>
            <a:pPr>
              <a:lnSpc>
                <a:spcPct val="94000"/>
              </a:lnSpc>
              <a:spcBef>
                <a:spcPts val="1001"/>
              </a:spcBef>
              <a:spcAft>
                <a:spcPts val="201"/>
              </a:spcAft>
            </a:pPr>
            <a:r>
              <a:rPr lang="en-US" sz="3800" b="0" strike="noStrike" spc="-1" dirty="0">
                <a:solidFill>
                  <a:srgbClr val="000000"/>
                </a:solidFill>
                <a:latin typeface="Constantia"/>
                <a:ea typeface="DejaVu Sans"/>
              </a:rPr>
              <a:t>Le </a:t>
            </a:r>
            <a:r>
              <a:rPr lang="en-US" sz="3800" b="1" strike="noStrike" spc="-1" dirty="0">
                <a:solidFill>
                  <a:srgbClr val="000000"/>
                </a:solidFill>
                <a:latin typeface="Constantia"/>
                <a:ea typeface="DejaVu Sans"/>
              </a:rPr>
              <a:t>premier </a:t>
            </a:r>
            <a:r>
              <a:rPr lang="en-US" sz="3800" b="1" strike="noStrike" spc="-1" dirty="0" err="1">
                <a:solidFill>
                  <a:srgbClr val="000000"/>
                </a:solidFill>
                <a:latin typeface="Constantia"/>
                <a:ea typeface="DejaVu Sans"/>
              </a:rPr>
              <a:t>semestre</a:t>
            </a:r>
            <a:r>
              <a:rPr lang="en-US" sz="3800" b="1" strike="noStrike" spc="-1" dirty="0">
                <a:solidFill>
                  <a:srgbClr val="000000"/>
                </a:solidFill>
                <a:latin typeface="Constantia"/>
                <a:ea typeface="DejaVu Sans"/>
              </a:rPr>
              <a:t> de S5</a:t>
            </a:r>
            <a:r>
              <a:rPr lang="en-US" sz="3800" b="0" strike="noStrike" spc="-1" dirty="0">
                <a:solidFill>
                  <a:srgbClr val="000000"/>
                </a:solidFill>
                <a:latin typeface="Constantia"/>
                <a:ea typeface="DejaVu Sans"/>
              </a:rPr>
              <a:t> (4 </a:t>
            </a:r>
            <a:r>
              <a:rPr lang="en-US" sz="3800" b="0" strike="noStrike" spc="-1" dirty="0" err="1">
                <a:solidFill>
                  <a:srgbClr val="000000"/>
                </a:solidFill>
                <a:latin typeface="Constantia"/>
                <a:ea typeface="DejaVu Sans"/>
              </a:rPr>
              <a:t>mois</a:t>
            </a:r>
            <a:r>
              <a:rPr lang="en-US" sz="3800" b="0" strike="noStrike" spc="-1" dirty="0">
                <a:solidFill>
                  <a:srgbClr val="000000"/>
                </a:solidFill>
                <a:latin typeface="Constantia"/>
                <a:ea typeface="DejaVu Sans"/>
              </a:rPr>
              <a:t>). De </a:t>
            </a:r>
            <a:r>
              <a:rPr lang="en-US" sz="3800" b="0" strike="noStrike" spc="-1" dirty="0" err="1">
                <a:solidFill>
                  <a:srgbClr val="000000"/>
                </a:solidFill>
                <a:latin typeface="Constantia"/>
                <a:ea typeface="DejaVu Sans"/>
              </a:rPr>
              <a:t>septembre</a:t>
            </a:r>
            <a:r>
              <a:rPr lang="en-US" sz="3800" b="0" strike="noStrike" spc="-1" dirty="0">
                <a:solidFill>
                  <a:srgbClr val="000000"/>
                </a:solidFill>
                <a:latin typeface="Constantia"/>
                <a:ea typeface="DejaVu Sans"/>
              </a:rPr>
              <a:t> à fin </a:t>
            </a:r>
            <a:r>
              <a:rPr lang="en-US" sz="3800" b="0" strike="noStrike" spc="-1" dirty="0" err="1">
                <a:solidFill>
                  <a:srgbClr val="000000"/>
                </a:solidFill>
                <a:latin typeface="Constantia"/>
                <a:ea typeface="DejaVu Sans"/>
              </a:rPr>
              <a:t>décembre</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juste</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avant</a:t>
            </a:r>
            <a:r>
              <a:rPr lang="en-US" sz="3800" b="0" strike="noStrike" spc="-1" dirty="0">
                <a:solidFill>
                  <a:srgbClr val="000000"/>
                </a:solidFill>
                <a:latin typeface="Constantia"/>
                <a:ea typeface="DejaVu Sans"/>
              </a:rPr>
              <a:t> les </a:t>
            </a:r>
            <a:r>
              <a:rPr lang="en-US" sz="3800" b="0" strike="noStrike" spc="-1" dirty="0" err="1">
                <a:solidFill>
                  <a:srgbClr val="000000"/>
                </a:solidFill>
                <a:latin typeface="Constantia"/>
                <a:ea typeface="DejaVu Sans"/>
              </a:rPr>
              <a:t>vacances</a:t>
            </a:r>
            <a:r>
              <a:rPr lang="en-US" sz="3800" b="0" strike="noStrike" spc="-1" dirty="0">
                <a:solidFill>
                  <a:srgbClr val="000000"/>
                </a:solidFill>
                <a:latin typeface="Constantia"/>
                <a:ea typeface="DejaVu Sans"/>
              </a:rPr>
              <a:t> de Noël).</a:t>
            </a:r>
            <a:endParaRPr lang="fr-FR" sz="3800" b="0" strike="noStrike" spc="-1" dirty="0">
              <a:latin typeface="Arial"/>
            </a:endParaRPr>
          </a:p>
          <a:p>
            <a:pPr>
              <a:lnSpc>
                <a:spcPct val="94000"/>
              </a:lnSpc>
              <a:spcBef>
                <a:spcPts val="1001"/>
              </a:spcBef>
              <a:spcAft>
                <a:spcPts val="201"/>
              </a:spcAft>
            </a:pPr>
            <a:r>
              <a:rPr lang="en-US" sz="3800" b="0" strike="noStrike" spc="-1" dirty="0" err="1">
                <a:solidFill>
                  <a:srgbClr val="000000"/>
                </a:solidFill>
                <a:latin typeface="Constantia"/>
                <a:ea typeface="DejaVu Sans"/>
              </a:rPr>
              <a:t>Rappelez-vous</a:t>
            </a:r>
            <a:r>
              <a:rPr lang="en-US" sz="3800" b="0" strike="noStrike" spc="-1" dirty="0">
                <a:solidFill>
                  <a:srgbClr val="000000"/>
                </a:solidFill>
                <a:latin typeface="Constantia"/>
                <a:ea typeface="DejaVu Sans"/>
              </a:rPr>
              <a:t> que </a:t>
            </a:r>
            <a:r>
              <a:rPr lang="en-US" sz="3800" b="0" strike="noStrike" spc="-1" dirty="0" err="1">
                <a:solidFill>
                  <a:srgbClr val="000000"/>
                </a:solidFill>
                <a:latin typeface="Constantia"/>
                <a:ea typeface="DejaVu Sans"/>
              </a:rPr>
              <a:t>seules</a:t>
            </a:r>
            <a:r>
              <a:rPr lang="en-US" sz="3800" b="0" strike="noStrike" spc="-1" dirty="0">
                <a:solidFill>
                  <a:srgbClr val="000000"/>
                </a:solidFill>
                <a:latin typeface="Constantia"/>
                <a:ea typeface="DejaVu Sans"/>
              </a:rPr>
              <a:t> les EE de </a:t>
            </a:r>
            <a:r>
              <a:rPr lang="en-US" sz="3800" b="0" strike="noStrike" spc="-1" dirty="0" err="1">
                <a:solidFill>
                  <a:srgbClr val="000000"/>
                </a:solidFill>
                <a:latin typeface="Constantia"/>
                <a:ea typeface="DejaVu Sans"/>
              </a:rPr>
              <a:t>Bruxelles</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ont</a:t>
            </a:r>
            <a:r>
              <a:rPr lang="en-US" sz="3800" b="0" strike="noStrike" spc="-1" dirty="0">
                <a:solidFill>
                  <a:srgbClr val="000000"/>
                </a:solidFill>
                <a:latin typeface="Constantia"/>
                <a:ea typeface="DejaVu Sans"/>
              </a:rPr>
              <a:t> le </a:t>
            </a:r>
            <a:r>
              <a:rPr lang="en-US" sz="3800" b="0" strike="noStrike" spc="-1" dirty="0" err="1">
                <a:solidFill>
                  <a:srgbClr val="000000"/>
                </a:solidFill>
                <a:latin typeface="Constantia"/>
                <a:ea typeface="DejaVu Sans"/>
              </a:rPr>
              <a:t>même</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calendrier</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scolaire</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Toutes</a:t>
            </a:r>
            <a:r>
              <a:rPr lang="en-US" sz="3800" b="0" strike="noStrike" spc="-1" dirty="0">
                <a:solidFill>
                  <a:srgbClr val="000000"/>
                </a:solidFill>
                <a:latin typeface="Constantia"/>
                <a:ea typeface="DejaVu Sans"/>
              </a:rPr>
              <a:t> les </a:t>
            </a:r>
            <a:r>
              <a:rPr lang="en-US" sz="3800" b="0" strike="noStrike" spc="-1" dirty="0" err="1">
                <a:solidFill>
                  <a:srgbClr val="000000"/>
                </a:solidFill>
                <a:latin typeface="Constantia"/>
                <a:ea typeface="DejaVu Sans"/>
              </a:rPr>
              <a:t>autres</a:t>
            </a:r>
            <a:r>
              <a:rPr lang="en-US" sz="3800" b="0" strike="noStrike" spc="-1" dirty="0">
                <a:solidFill>
                  <a:srgbClr val="000000"/>
                </a:solidFill>
                <a:latin typeface="Constantia"/>
                <a:ea typeface="DejaVu Sans"/>
              </a:rPr>
              <a:t> ES/AES </a:t>
            </a:r>
            <a:r>
              <a:rPr lang="en-US" sz="3800" b="0" strike="noStrike" spc="-1" dirty="0" err="1">
                <a:solidFill>
                  <a:srgbClr val="000000"/>
                </a:solidFill>
                <a:latin typeface="Constantia"/>
                <a:ea typeface="DejaVu Sans"/>
              </a:rPr>
              <a:t>ont</a:t>
            </a:r>
            <a:r>
              <a:rPr lang="en-US" sz="3800" b="0" strike="noStrike" spc="-1" dirty="0">
                <a:solidFill>
                  <a:srgbClr val="000000"/>
                </a:solidFill>
                <a:latin typeface="Constantia"/>
                <a:ea typeface="DejaVu Sans"/>
              </a:rPr>
              <a:t> un </a:t>
            </a:r>
            <a:r>
              <a:rPr lang="en-US" sz="3800" b="0" strike="noStrike" spc="-1" dirty="0" err="1">
                <a:solidFill>
                  <a:srgbClr val="000000"/>
                </a:solidFill>
                <a:latin typeface="Constantia"/>
                <a:ea typeface="DejaVu Sans"/>
              </a:rPr>
              <a:t>calendrier</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d'année</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scolaire</a:t>
            </a:r>
            <a:r>
              <a:rPr lang="en-US" sz="3800" b="0" strike="noStrike" spc="-1" dirty="0">
                <a:solidFill>
                  <a:srgbClr val="000000"/>
                </a:solidFill>
                <a:latin typeface="Constantia"/>
                <a:ea typeface="DejaVu Sans"/>
              </a:rPr>
              <a:t> </a:t>
            </a:r>
            <a:r>
              <a:rPr lang="en-US" sz="3800" b="0" strike="noStrike" spc="-1" dirty="0" err="1">
                <a:solidFill>
                  <a:srgbClr val="000000"/>
                </a:solidFill>
                <a:latin typeface="Constantia"/>
                <a:ea typeface="DejaVu Sans"/>
              </a:rPr>
              <a:t>différent</a:t>
            </a:r>
            <a:r>
              <a:rPr lang="en-US" sz="3800" b="0" strike="noStrike" spc="-1" dirty="0">
                <a:solidFill>
                  <a:srgbClr val="000000"/>
                </a:solidFill>
                <a:latin typeface="Constantia"/>
                <a:ea typeface="DejaVu Sans"/>
              </a:rPr>
              <a:t>.    </a:t>
            </a:r>
            <a:endParaRPr lang="fr-FR" sz="3800" b="0" strike="noStrike" spc="-1" dirty="0">
              <a:latin typeface="Arial"/>
            </a:endParaRPr>
          </a:p>
          <a:p>
            <a:pPr>
              <a:lnSpc>
                <a:spcPct val="94000"/>
              </a:lnSpc>
              <a:spcBef>
                <a:spcPts val="1001"/>
              </a:spcBef>
              <a:spcAft>
                <a:spcPts val="201"/>
              </a:spcAft>
            </a:pPr>
            <a:endParaRPr lang="fr-FR" sz="3800" b="0" strike="noStrike" spc="-1" dirty="0">
              <a:latin typeface="Arial"/>
            </a:endParaRPr>
          </a:p>
          <a:p>
            <a:pPr>
              <a:lnSpc>
                <a:spcPct val="100000"/>
              </a:lnSpc>
            </a:pPr>
            <a:endParaRPr lang="fr-FR" sz="3800" b="0" strike="noStrike" spc="-1" dirty="0">
              <a:latin typeface="Arial"/>
            </a:endParaRPr>
          </a:p>
          <a:p>
            <a:pPr algn="ctr">
              <a:lnSpc>
                <a:spcPct val="100000"/>
              </a:lnSpc>
            </a:pPr>
            <a:endParaRPr lang="fr-FR" sz="3800" b="0" strike="noStrike" spc="-1" dirty="0">
              <a:latin typeface="Arial"/>
            </a:endParaRPr>
          </a:p>
          <a:p>
            <a:pPr>
              <a:lnSpc>
                <a:spcPct val="100000"/>
              </a:lnSpc>
              <a:spcBef>
                <a:spcPts val="99"/>
              </a:spcBef>
              <a:spcAft>
                <a:spcPts val="99"/>
              </a:spcAft>
            </a:pPr>
            <a:endParaRPr lang="fr-FR" sz="3800" b="0" strike="noStrike" spc="-1" dirty="0">
              <a:latin typeface="Arial"/>
            </a:endParaRPr>
          </a:p>
          <a:p>
            <a:pPr>
              <a:lnSpc>
                <a:spcPct val="100000"/>
              </a:lnSpc>
              <a:spcBef>
                <a:spcPts val="99"/>
              </a:spcBef>
              <a:spcAft>
                <a:spcPts val="99"/>
              </a:spcAft>
            </a:pPr>
            <a:r>
              <a:rPr lang="fr-BE" sz="3200" b="0" strike="noStrike" spc="-1" dirty="0">
                <a:solidFill>
                  <a:srgbClr val="404040"/>
                </a:solidFill>
                <a:latin typeface="Constantia"/>
                <a:ea typeface="DejaVu Sans"/>
              </a:rPr>
              <a:t> </a:t>
            </a: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100000"/>
              </a:lnSpc>
              <a:spcBef>
                <a:spcPts val="99"/>
              </a:spcBef>
              <a:spcAft>
                <a:spcPts val="99"/>
              </a:spcAft>
              <a:tabLst>
                <a:tab pos="0" algn="l"/>
              </a:tabLst>
            </a:pPr>
            <a:endParaRPr lang="fr-FR" sz="3200" b="0" strike="noStrike" spc="-1" dirty="0">
              <a:latin typeface="Arial"/>
            </a:endParaRPr>
          </a:p>
        </p:txBody>
      </p:sp>
      <p:sp>
        <p:nvSpPr>
          <p:cNvPr id="120" name="AutoShape 12"/>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21" name="Picture 12"/>
          <p:cNvPicPr/>
          <p:nvPr/>
        </p:nvPicPr>
        <p:blipFill>
          <a:blip r:embed="rId3"/>
          <a:stretch/>
        </p:blipFill>
        <p:spPr>
          <a:xfrm>
            <a:off x="9792000" y="5426640"/>
            <a:ext cx="2396160" cy="869400"/>
          </a:xfrm>
          <a:prstGeom prst="rect">
            <a:avLst/>
          </a:prstGeom>
          <a:ln w="0">
            <a:noFill/>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QUELLES ÉCOLES ?</a:t>
            </a:r>
            <a:endParaRPr lang="fr-FR" sz="4800" b="0" strike="noStrike" spc="-1">
              <a:solidFill>
                <a:srgbClr val="000000"/>
              </a:solidFill>
              <a:latin typeface="Arial"/>
            </a:endParaRPr>
          </a:p>
        </p:txBody>
      </p:sp>
      <p:sp>
        <p:nvSpPr>
          <p:cNvPr id="123" name="Marcador de posición de contenido 13"/>
          <p:cNvSpPr/>
          <p:nvPr/>
        </p:nvSpPr>
        <p:spPr>
          <a:xfrm>
            <a:off x="900000" y="1935360"/>
            <a:ext cx="10436400" cy="483830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79000" lnSpcReduction="20000"/>
          </a:bodyPr>
          <a:lstStyle/>
          <a:p>
            <a:pPr>
              <a:lnSpc>
                <a:spcPct val="94000"/>
              </a:lnSpc>
              <a:spcBef>
                <a:spcPts val="1001"/>
              </a:spcBef>
              <a:spcAft>
                <a:spcPts val="201"/>
              </a:spcAft>
            </a:pPr>
            <a:r>
              <a:rPr lang="en-US" sz="4600" b="0" strike="noStrike" spc="-1" dirty="0" err="1">
                <a:solidFill>
                  <a:srgbClr val="000000"/>
                </a:solidFill>
                <a:latin typeface="Constantia" panose="02030602050306030303" pitchFamily="18" charset="0"/>
                <a:ea typeface="DejaVu Sans"/>
              </a:rPr>
              <a:t>Écoles</a:t>
            </a:r>
            <a:r>
              <a:rPr lang="en-US" sz="4600" b="0" strike="noStrike" spc="-1" dirty="0">
                <a:solidFill>
                  <a:srgbClr val="000000"/>
                </a:solidFill>
                <a:latin typeface="Constantia" panose="02030602050306030303" pitchFamily="18" charset="0"/>
                <a:ea typeface="DejaVu Sans"/>
              </a:rPr>
              <a:t> </a:t>
            </a:r>
            <a:r>
              <a:rPr lang="en-US" sz="4600" b="0" strike="noStrike" spc="-1" dirty="0" err="1">
                <a:solidFill>
                  <a:srgbClr val="000000"/>
                </a:solidFill>
                <a:latin typeface="Constantia" panose="02030602050306030303" pitchFamily="18" charset="0"/>
                <a:ea typeface="DejaVu Sans"/>
              </a:rPr>
              <a:t>européennes</a:t>
            </a:r>
            <a:r>
              <a:rPr lang="en-US" sz="4600" b="0" strike="noStrike" spc="-1" dirty="0">
                <a:solidFill>
                  <a:srgbClr val="000000"/>
                </a:solidFill>
                <a:latin typeface="Constantia" panose="02030602050306030303" pitchFamily="18" charset="0"/>
                <a:ea typeface="DejaVu Sans"/>
              </a:rPr>
              <a:t> et </a:t>
            </a:r>
            <a:r>
              <a:rPr lang="en-US" sz="4600" b="0" strike="noStrike" spc="-1" dirty="0" err="1">
                <a:solidFill>
                  <a:srgbClr val="000000"/>
                </a:solidFill>
                <a:latin typeface="Constantia" panose="02030602050306030303" pitchFamily="18" charset="0"/>
                <a:ea typeface="DejaVu Sans"/>
              </a:rPr>
              <a:t>écoles</a:t>
            </a:r>
            <a:r>
              <a:rPr lang="en-US" sz="4600" b="0" strike="noStrike" spc="-1" dirty="0">
                <a:solidFill>
                  <a:srgbClr val="000000"/>
                </a:solidFill>
                <a:latin typeface="Constantia" panose="02030602050306030303" pitchFamily="18" charset="0"/>
                <a:ea typeface="DejaVu Sans"/>
              </a:rPr>
              <a:t> </a:t>
            </a:r>
            <a:r>
              <a:rPr lang="en-US" sz="4600" b="0" strike="noStrike" spc="-1" dirty="0" err="1">
                <a:solidFill>
                  <a:srgbClr val="000000"/>
                </a:solidFill>
                <a:latin typeface="Constantia" panose="02030602050306030303" pitchFamily="18" charset="0"/>
                <a:ea typeface="DejaVu Sans"/>
              </a:rPr>
              <a:t>européennes</a:t>
            </a:r>
            <a:r>
              <a:rPr lang="en-US" sz="4600" b="0" strike="noStrike" spc="-1" dirty="0">
                <a:solidFill>
                  <a:srgbClr val="000000"/>
                </a:solidFill>
                <a:latin typeface="Constantia" panose="02030602050306030303" pitchFamily="18" charset="0"/>
                <a:ea typeface="DejaVu Sans"/>
              </a:rPr>
              <a:t> </a:t>
            </a:r>
            <a:r>
              <a:rPr lang="en-US" sz="4600" b="0" strike="noStrike" spc="-1" dirty="0" err="1">
                <a:solidFill>
                  <a:srgbClr val="000000"/>
                </a:solidFill>
                <a:latin typeface="Constantia" panose="02030602050306030303" pitchFamily="18" charset="0"/>
                <a:ea typeface="DejaVu Sans"/>
              </a:rPr>
              <a:t>accréditées</a:t>
            </a:r>
            <a:r>
              <a:rPr lang="en-US" sz="4600" b="0" strike="noStrike" spc="-1" dirty="0">
                <a:solidFill>
                  <a:srgbClr val="000000"/>
                </a:solidFill>
                <a:latin typeface="Constantia" panose="02030602050306030303" pitchFamily="18" charset="0"/>
                <a:ea typeface="DejaVu Sans"/>
              </a:rPr>
              <a:t> </a:t>
            </a:r>
            <a:endParaRPr lang="fr-FR" sz="4600" b="0" strike="noStrike" spc="-1" dirty="0">
              <a:latin typeface="Constantia" panose="02030602050306030303" pitchFamily="18" charset="0"/>
            </a:endParaRPr>
          </a:p>
          <a:p>
            <a:pPr>
              <a:lnSpc>
                <a:spcPct val="94000"/>
              </a:lnSpc>
              <a:spcBef>
                <a:spcPts val="1001"/>
              </a:spcBef>
              <a:spcAft>
                <a:spcPts val="201"/>
              </a:spcAft>
            </a:pPr>
            <a:r>
              <a:rPr lang="en-US" sz="4600" b="0" strike="noStrike" spc="-1" dirty="0" err="1">
                <a:solidFill>
                  <a:srgbClr val="000000"/>
                </a:solidFill>
                <a:latin typeface="Constantia" panose="02030602050306030303" pitchFamily="18" charset="0"/>
                <a:ea typeface="DejaVu Sans"/>
              </a:rPr>
              <a:t>Vous</a:t>
            </a:r>
            <a:r>
              <a:rPr lang="en-US" sz="4600" b="0" strike="noStrike" spc="-1" dirty="0">
                <a:solidFill>
                  <a:srgbClr val="000000"/>
                </a:solidFill>
                <a:latin typeface="Constantia" panose="02030602050306030303" pitchFamily="18" charset="0"/>
                <a:ea typeface="DejaVu Sans"/>
              </a:rPr>
              <a:t> </a:t>
            </a:r>
            <a:r>
              <a:rPr lang="en-US" sz="4600" b="0" strike="noStrike" spc="-1" dirty="0" err="1">
                <a:solidFill>
                  <a:srgbClr val="000000"/>
                </a:solidFill>
                <a:latin typeface="Constantia" panose="02030602050306030303" pitchFamily="18" charset="0"/>
                <a:ea typeface="DejaVu Sans"/>
              </a:rPr>
              <a:t>pouvez</a:t>
            </a:r>
            <a:r>
              <a:rPr lang="en-US" sz="4600" b="0" strike="noStrike" spc="-1" dirty="0">
                <a:solidFill>
                  <a:srgbClr val="000000"/>
                </a:solidFill>
                <a:latin typeface="Constantia" panose="02030602050306030303" pitchFamily="18" charset="0"/>
                <a:ea typeface="DejaVu Sans"/>
              </a:rPr>
              <a:t> </a:t>
            </a:r>
            <a:r>
              <a:rPr lang="en-US" sz="4600" b="0" strike="noStrike" spc="-1" dirty="0" err="1">
                <a:solidFill>
                  <a:srgbClr val="000000"/>
                </a:solidFill>
                <a:latin typeface="Constantia" panose="02030602050306030303" pitchFamily="18" charset="0"/>
                <a:ea typeface="DejaVu Sans"/>
              </a:rPr>
              <a:t>choisir</a:t>
            </a:r>
            <a:r>
              <a:rPr lang="en-US" sz="4600" b="0" strike="noStrike" spc="-1" dirty="0">
                <a:solidFill>
                  <a:srgbClr val="000000"/>
                </a:solidFill>
                <a:latin typeface="Constantia" panose="02030602050306030303" pitchFamily="18" charset="0"/>
                <a:ea typeface="DejaVu Sans"/>
              </a:rPr>
              <a:t> un maximum de trois </a:t>
            </a:r>
            <a:r>
              <a:rPr lang="en-US" sz="4600" b="0" strike="noStrike" spc="-1" dirty="0" err="1">
                <a:solidFill>
                  <a:srgbClr val="000000"/>
                </a:solidFill>
                <a:latin typeface="Constantia" panose="02030602050306030303" pitchFamily="18" charset="0"/>
                <a:ea typeface="DejaVu Sans"/>
              </a:rPr>
              <a:t>écoles</a:t>
            </a:r>
            <a:r>
              <a:rPr lang="en-US" sz="4600" b="0" strike="noStrike" spc="-1" dirty="0">
                <a:solidFill>
                  <a:srgbClr val="000000"/>
                </a:solidFill>
                <a:latin typeface="Constantia" panose="02030602050306030303" pitchFamily="18" charset="0"/>
                <a:ea typeface="DejaVu Sans"/>
              </a:rPr>
              <a:t> par </a:t>
            </a:r>
            <a:r>
              <a:rPr lang="en-US" sz="4600" b="0" strike="noStrike" spc="-1" dirty="0" err="1">
                <a:solidFill>
                  <a:srgbClr val="000000"/>
                </a:solidFill>
                <a:latin typeface="Constantia" panose="02030602050306030303" pitchFamily="18" charset="0"/>
                <a:ea typeface="DejaVu Sans"/>
              </a:rPr>
              <a:t>ordre</a:t>
            </a:r>
            <a:r>
              <a:rPr lang="en-US" sz="4600" b="0" strike="noStrike" spc="-1" dirty="0">
                <a:solidFill>
                  <a:srgbClr val="000000"/>
                </a:solidFill>
                <a:latin typeface="Constantia" panose="02030602050306030303" pitchFamily="18" charset="0"/>
                <a:ea typeface="DejaVu Sans"/>
              </a:rPr>
              <a:t> de </a:t>
            </a:r>
            <a:r>
              <a:rPr lang="en-US" sz="4600" b="0" strike="noStrike" spc="-1" dirty="0" err="1">
                <a:solidFill>
                  <a:srgbClr val="000000"/>
                </a:solidFill>
                <a:latin typeface="Constantia" panose="02030602050306030303" pitchFamily="18" charset="0"/>
                <a:ea typeface="DejaVu Sans"/>
              </a:rPr>
              <a:t>préférence</a:t>
            </a:r>
            <a:r>
              <a:rPr lang="en-US" sz="4600" b="0" strike="noStrike" spc="-1" dirty="0">
                <a:solidFill>
                  <a:srgbClr val="000000"/>
                </a:solidFill>
                <a:latin typeface="Constantia" panose="02030602050306030303" pitchFamily="18" charset="0"/>
                <a:ea typeface="DejaVu Sans"/>
              </a:rPr>
              <a:t>.</a:t>
            </a:r>
            <a:endParaRPr lang="fr-FR" sz="4600" b="0" strike="noStrike" spc="-1" dirty="0">
              <a:latin typeface="Constantia" panose="02030602050306030303" pitchFamily="18" charset="0"/>
            </a:endParaRPr>
          </a:p>
          <a:p>
            <a:pPr>
              <a:lnSpc>
                <a:spcPct val="94000"/>
              </a:lnSpc>
              <a:spcBef>
                <a:spcPts val="1001"/>
              </a:spcBef>
              <a:spcAft>
                <a:spcPts val="201"/>
              </a:spcAft>
              <a:tabLst>
                <a:tab pos="0" algn="l"/>
              </a:tabLst>
            </a:pPr>
            <a:endParaRPr lang="fr-FR" sz="3900" b="0" strike="noStrike" spc="-1" dirty="0">
              <a:latin typeface="Arial"/>
            </a:endParaRPr>
          </a:p>
          <a:p>
            <a:pPr>
              <a:lnSpc>
                <a:spcPct val="94000"/>
              </a:lnSpc>
              <a:spcBef>
                <a:spcPts val="1001"/>
              </a:spcBef>
              <a:spcAft>
                <a:spcPts val="201"/>
              </a:spcAft>
              <a:tabLst>
                <a:tab pos="0" algn="l"/>
              </a:tabLst>
            </a:pPr>
            <a:r>
              <a:rPr lang="en-US" sz="3900" b="0" i="1" strike="noStrike" spc="-1" dirty="0" err="1">
                <a:solidFill>
                  <a:srgbClr val="000000"/>
                </a:solidFill>
                <a:latin typeface="Constantia"/>
                <a:ea typeface="DejaVu Sans"/>
              </a:rPr>
              <a:t>Liste</a:t>
            </a:r>
            <a:r>
              <a:rPr lang="en-US" sz="3900" b="0" i="1" strike="noStrike" spc="-1" dirty="0">
                <a:solidFill>
                  <a:srgbClr val="000000"/>
                </a:solidFill>
                <a:latin typeface="Constantia"/>
                <a:ea typeface="DejaVu Sans"/>
              </a:rPr>
              <a:t> des </a:t>
            </a:r>
            <a:r>
              <a:rPr lang="en-US" sz="3900" b="0" i="1" strike="noStrike" spc="-1" dirty="0" err="1">
                <a:solidFill>
                  <a:srgbClr val="000000"/>
                </a:solidFill>
                <a:latin typeface="Constantia"/>
                <a:ea typeface="DejaVu Sans"/>
              </a:rPr>
              <a:t>écoles</a:t>
            </a:r>
            <a:r>
              <a:rPr lang="en-US" sz="3900" b="0" i="1" strike="noStrike" spc="-1" dirty="0">
                <a:solidFill>
                  <a:srgbClr val="000000"/>
                </a:solidFill>
                <a:latin typeface="Constantia"/>
                <a:ea typeface="DejaVu Sans"/>
              </a:rPr>
              <a:t> </a:t>
            </a:r>
            <a:r>
              <a:rPr lang="en-US" sz="3900" b="0" i="1" strike="noStrike" spc="-1" dirty="0" err="1">
                <a:solidFill>
                  <a:srgbClr val="000000"/>
                </a:solidFill>
                <a:latin typeface="Constantia"/>
                <a:ea typeface="DejaVu Sans"/>
              </a:rPr>
              <a:t>européennes</a:t>
            </a:r>
            <a:endParaRPr lang="fr-FR" sz="3900" b="0" strike="noStrike" spc="-1" dirty="0">
              <a:latin typeface="Arial"/>
            </a:endParaRPr>
          </a:p>
          <a:p>
            <a:pPr>
              <a:lnSpc>
                <a:spcPct val="94000"/>
              </a:lnSpc>
              <a:spcBef>
                <a:spcPts val="1001"/>
              </a:spcBef>
              <a:spcAft>
                <a:spcPts val="201"/>
              </a:spcAft>
              <a:tabLst>
                <a:tab pos="0" algn="l"/>
              </a:tabLst>
            </a:pPr>
            <a:r>
              <a:rPr lang="fr-FR" sz="1700" spc="-1" dirty="0">
                <a:latin typeface="Constantia" panose="02030602050306030303" pitchFamily="18" charset="0"/>
              </a:rPr>
              <a:t>https://eursc-my.sharepoint.com/:w:/g/personal/marindma_teacher_eursc_eu/ESGDm1XvGYhIipFbo2VWTdMBJbsr7ZqUW358JZ4r1QrFlw?e=uGcIvu</a:t>
            </a:r>
            <a:endParaRPr lang="fr-FR" sz="1700" b="0" strike="noStrike" spc="-1" dirty="0">
              <a:latin typeface="Constantia" panose="02030602050306030303" pitchFamily="18" charset="0"/>
            </a:endParaRPr>
          </a:p>
          <a:p>
            <a:pPr>
              <a:lnSpc>
                <a:spcPct val="100000"/>
              </a:lnSpc>
              <a:tabLst>
                <a:tab pos="0" algn="l"/>
              </a:tabLst>
            </a:pPr>
            <a:endParaRPr lang="fr-FR" sz="3900" b="0" strike="noStrike" spc="-1" dirty="0">
              <a:latin typeface="Arial"/>
            </a:endParaRPr>
          </a:p>
          <a:p>
            <a:pPr algn="ctr">
              <a:lnSpc>
                <a:spcPct val="100000"/>
              </a:lnSpc>
              <a:tabLst>
                <a:tab pos="0" algn="l"/>
              </a:tabLst>
            </a:pPr>
            <a:endParaRPr lang="fr-FR" sz="3900" b="0" strike="noStrike" spc="-1" dirty="0">
              <a:latin typeface="Arial"/>
            </a:endParaRPr>
          </a:p>
          <a:p>
            <a:pPr>
              <a:lnSpc>
                <a:spcPct val="100000"/>
              </a:lnSpc>
              <a:spcBef>
                <a:spcPts val="99"/>
              </a:spcBef>
              <a:spcAft>
                <a:spcPts val="99"/>
              </a:spcAft>
              <a:tabLst>
                <a:tab pos="0" algn="l"/>
              </a:tabLst>
            </a:pPr>
            <a:endParaRPr lang="fr-FR" sz="3900" b="0" strike="noStrike" spc="-1" dirty="0">
              <a:latin typeface="Arial"/>
            </a:endParaRPr>
          </a:p>
          <a:p>
            <a:pPr>
              <a:lnSpc>
                <a:spcPct val="100000"/>
              </a:lnSpc>
              <a:spcBef>
                <a:spcPts val="99"/>
              </a:spcBef>
              <a:spcAft>
                <a:spcPts val="99"/>
              </a:spcAft>
              <a:tabLst>
                <a:tab pos="0" algn="l"/>
              </a:tabLst>
            </a:pPr>
            <a:r>
              <a:rPr lang="fr-BE" sz="3200" b="0" strike="noStrike" spc="-1" dirty="0">
                <a:solidFill>
                  <a:srgbClr val="404040"/>
                </a:solidFill>
                <a:latin typeface="Constantia"/>
                <a:ea typeface="DejaVu Sans"/>
              </a:rPr>
              <a:t> </a:t>
            </a: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100000"/>
              </a:lnSpc>
              <a:spcBef>
                <a:spcPts val="99"/>
              </a:spcBef>
              <a:spcAft>
                <a:spcPts val="99"/>
              </a:spcAft>
              <a:tabLst>
                <a:tab pos="0" algn="l"/>
              </a:tabLst>
            </a:pPr>
            <a:endParaRPr lang="fr-FR" sz="3200" b="0" strike="noStrike" spc="-1" dirty="0">
              <a:latin typeface="Arial"/>
            </a:endParaRPr>
          </a:p>
        </p:txBody>
      </p:sp>
      <p:sp>
        <p:nvSpPr>
          <p:cNvPr id="124" name="AutoShape 13"/>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25" name="Picture 13"/>
          <p:cNvPicPr/>
          <p:nvPr/>
        </p:nvPicPr>
        <p:blipFill>
          <a:blip r:embed="rId3"/>
          <a:stretch/>
        </p:blipFill>
        <p:spPr>
          <a:xfrm>
            <a:off x="9792000" y="5426640"/>
            <a:ext cx="2396160" cy="869400"/>
          </a:xfrm>
          <a:prstGeom prst="rect">
            <a:avLst/>
          </a:prstGeom>
          <a:ln w="0">
            <a:noFill/>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ÉLÈVES SWALS</a:t>
            </a:r>
            <a:endParaRPr lang="fr-FR" sz="4800" b="0" strike="noStrike" spc="-1">
              <a:solidFill>
                <a:srgbClr val="000000"/>
              </a:solidFill>
              <a:latin typeface="Arial"/>
            </a:endParaRPr>
          </a:p>
        </p:txBody>
      </p:sp>
      <p:sp>
        <p:nvSpPr>
          <p:cNvPr id="127" name="Marcador de posición de contenido 19"/>
          <p:cNvSpPr/>
          <p:nvPr/>
        </p:nvSpPr>
        <p:spPr>
          <a:xfrm>
            <a:off x="900000" y="1695599"/>
            <a:ext cx="10436400" cy="405713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4000"/>
              </a:lnSpc>
              <a:spcBef>
                <a:spcPts val="1001"/>
              </a:spcBef>
              <a:spcAft>
                <a:spcPts val="201"/>
              </a:spcAft>
            </a:pPr>
            <a:r>
              <a:rPr lang="en-US" sz="3300" b="0" strike="noStrike" spc="-1" dirty="0" err="1">
                <a:solidFill>
                  <a:srgbClr val="000000"/>
                </a:solidFill>
                <a:latin typeface="Constantia" panose="02030602050306030303" pitchFamily="18" charset="0"/>
                <a:ea typeface="DejaVu Sans"/>
              </a:rPr>
              <a:t>S'il</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n'y</a:t>
            </a:r>
            <a:r>
              <a:rPr lang="en-US" sz="3300" b="0" strike="noStrike" spc="-1" dirty="0">
                <a:solidFill>
                  <a:srgbClr val="000000"/>
                </a:solidFill>
                <a:latin typeface="Constantia" panose="02030602050306030303" pitchFamily="18" charset="0"/>
                <a:ea typeface="DejaVu Sans"/>
              </a:rPr>
              <a:t> a pas de section L1 dans </a:t>
            </a:r>
            <a:r>
              <a:rPr lang="en-US" sz="3300" b="0" strike="noStrike" spc="-1" dirty="0" err="1">
                <a:solidFill>
                  <a:srgbClr val="000000"/>
                </a:solidFill>
                <a:latin typeface="Constantia" panose="02030602050306030303" pitchFamily="18" charset="0"/>
                <a:ea typeface="DejaVu Sans"/>
              </a:rPr>
              <a:t>l'école</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d'accueil</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l'élève</a:t>
            </a:r>
            <a:r>
              <a:rPr lang="en-US" sz="3300" b="0" strike="noStrike" spc="-1" dirty="0">
                <a:solidFill>
                  <a:srgbClr val="000000"/>
                </a:solidFill>
                <a:latin typeface="Constantia" panose="02030602050306030303" pitchFamily="18" charset="0"/>
                <a:ea typeface="DejaVu Sans"/>
              </a:rPr>
              <a:t> sera </a:t>
            </a:r>
            <a:r>
              <a:rPr lang="en-US" sz="3300" b="0" strike="noStrike" spc="-1" dirty="0" err="1">
                <a:solidFill>
                  <a:srgbClr val="000000"/>
                </a:solidFill>
                <a:latin typeface="Constantia" panose="02030602050306030303" pitchFamily="18" charset="0"/>
                <a:ea typeface="DejaVu Sans"/>
              </a:rPr>
              <a:t>traité</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comme</a:t>
            </a:r>
            <a:r>
              <a:rPr lang="en-US" sz="3300" b="0" strike="noStrike" spc="-1" dirty="0">
                <a:solidFill>
                  <a:srgbClr val="000000"/>
                </a:solidFill>
                <a:latin typeface="Constantia" panose="02030602050306030303" pitchFamily="18" charset="0"/>
                <a:ea typeface="DejaVu Sans"/>
              </a:rPr>
              <a:t> un </a:t>
            </a:r>
            <a:r>
              <a:rPr lang="en-US" sz="3300" b="1" strike="noStrike" spc="-1" dirty="0" err="1">
                <a:solidFill>
                  <a:srgbClr val="000000"/>
                </a:solidFill>
                <a:latin typeface="Constantia" panose="02030602050306030303" pitchFamily="18" charset="0"/>
                <a:ea typeface="DejaVu Sans"/>
              </a:rPr>
              <a:t>élève</a:t>
            </a:r>
            <a:r>
              <a:rPr lang="en-US" sz="3300" b="1" strike="noStrike" spc="-1" dirty="0">
                <a:solidFill>
                  <a:srgbClr val="000000"/>
                </a:solidFill>
                <a:latin typeface="Constantia" panose="02030602050306030303" pitchFamily="18" charset="0"/>
                <a:ea typeface="DejaVu Sans"/>
              </a:rPr>
              <a:t> sans section </a:t>
            </a:r>
            <a:r>
              <a:rPr lang="en-US" sz="3300" b="1" strike="noStrike" spc="-1" dirty="0" err="1">
                <a:solidFill>
                  <a:srgbClr val="000000"/>
                </a:solidFill>
                <a:latin typeface="Constantia" panose="02030602050306030303" pitchFamily="18" charset="0"/>
                <a:ea typeface="DejaVu Sans"/>
              </a:rPr>
              <a:t>linguistique</a:t>
            </a:r>
            <a:r>
              <a:rPr lang="en-US" sz="3300" b="1" strike="noStrike" spc="-1" dirty="0">
                <a:solidFill>
                  <a:srgbClr val="000000"/>
                </a:solidFill>
                <a:latin typeface="Constantia" panose="02030602050306030303" pitchFamily="18" charset="0"/>
                <a:ea typeface="DejaVu Sans"/>
              </a:rPr>
              <a:t> </a:t>
            </a:r>
            <a:r>
              <a:rPr lang="en-US" sz="3300" b="0" strike="noStrike" spc="-1" dirty="0">
                <a:solidFill>
                  <a:srgbClr val="000000"/>
                </a:solidFill>
                <a:latin typeface="Constantia" panose="02030602050306030303" pitchFamily="18" charset="0"/>
                <a:ea typeface="DejaVu Sans"/>
              </a:rPr>
              <a:t>(SWALS). </a:t>
            </a:r>
            <a:r>
              <a:rPr lang="en-US" sz="3300" b="0" strike="noStrike" spc="-1" dirty="0" err="1">
                <a:solidFill>
                  <a:srgbClr val="000000"/>
                </a:solidFill>
                <a:latin typeface="Constantia" panose="02030602050306030303" pitchFamily="18" charset="0"/>
                <a:ea typeface="DejaVu Sans"/>
              </a:rPr>
              <a:t>L'élève</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peut</a:t>
            </a:r>
            <a:r>
              <a:rPr lang="en-US" sz="3300" b="0" strike="noStrike" spc="-1" dirty="0">
                <a:solidFill>
                  <a:srgbClr val="000000"/>
                </a:solidFill>
                <a:latin typeface="Constantia" panose="02030602050306030303" pitchFamily="18" charset="0"/>
                <a:ea typeface="DejaVu Sans"/>
              </a:rPr>
              <a:t> ne pas </a:t>
            </a:r>
            <a:r>
              <a:rPr lang="en-US" sz="3300" b="0" strike="noStrike" spc="-1" dirty="0" err="1">
                <a:solidFill>
                  <a:srgbClr val="000000"/>
                </a:solidFill>
                <a:latin typeface="Constantia" panose="02030602050306030303" pitchFamily="18" charset="0"/>
                <a:ea typeface="DejaVu Sans"/>
              </a:rPr>
              <a:t>avoir</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sa</a:t>
            </a:r>
            <a:r>
              <a:rPr lang="en-US" sz="3300" b="0" strike="noStrike" spc="-1" dirty="0">
                <a:solidFill>
                  <a:srgbClr val="000000"/>
                </a:solidFill>
                <a:latin typeface="Constantia" panose="02030602050306030303" pitchFamily="18" charset="0"/>
                <a:ea typeface="DejaVu Sans"/>
              </a:rPr>
              <a:t> section, </a:t>
            </a:r>
            <a:r>
              <a:rPr lang="en-US" sz="3300" b="0" strike="noStrike" spc="-1" dirty="0" err="1">
                <a:solidFill>
                  <a:srgbClr val="000000"/>
                </a:solidFill>
                <a:latin typeface="Constantia" panose="02030602050306030303" pitchFamily="18" charset="0"/>
                <a:ea typeface="DejaVu Sans"/>
              </a:rPr>
              <a:t>mais</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il</a:t>
            </a:r>
            <a:r>
              <a:rPr lang="en-US" sz="3300" b="0" strike="noStrike" spc="-1" dirty="0">
                <a:solidFill>
                  <a:srgbClr val="000000"/>
                </a:solidFill>
                <a:latin typeface="Constantia" panose="02030602050306030303" pitchFamily="18" charset="0"/>
                <a:ea typeface="DejaVu Sans"/>
              </a:rPr>
              <a:t> </a:t>
            </a:r>
            <a:r>
              <a:rPr lang="en-US" sz="3300" spc="-1" dirty="0" err="1">
                <a:solidFill>
                  <a:srgbClr val="000000"/>
                </a:solidFill>
                <a:latin typeface="Constantia" panose="02030602050306030303" pitchFamily="18" charset="0"/>
              </a:rPr>
              <a:t>devrait</a:t>
            </a:r>
            <a:r>
              <a:rPr lang="en-US" sz="3300" spc="-1" dirty="0">
                <a:solidFill>
                  <a:srgbClr val="000000"/>
                </a:solidFill>
                <a:latin typeface="Constantia" panose="02030602050306030303" pitchFamily="18" charset="0"/>
              </a:rPr>
              <a:t> </a:t>
            </a:r>
            <a:r>
              <a:rPr lang="en-US" sz="3300" spc="-1" dirty="0" err="1">
                <a:solidFill>
                  <a:srgbClr val="000000"/>
                </a:solidFill>
                <a:latin typeface="Constantia" panose="02030602050306030303" pitchFamily="18" charset="0"/>
              </a:rPr>
              <a:t>avoir</a:t>
            </a:r>
            <a:r>
              <a:rPr lang="en-US" sz="3300" spc="-1" dirty="0">
                <a:solidFill>
                  <a:srgbClr val="000000"/>
                </a:solidFill>
                <a:latin typeface="Constantia" panose="02030602050306030303" pitchFamily="18" charset="0"/>
              </a:rPr>
              <a:t> </a:t>
            </a:r>
            <a:r>
              <a:rPr lang="en-US" sz="3300" spc="-1" dirty="0" err="1">
                <a:solidFill>
                  <a:srgbClr val="000000"/>
                </a:solidFill>
                <a:latin typeface="Constantia" panose="02030602050306030303" pitchFamily="18" charset="0"/>
              </a:rPr>
              <a:t>sa</a:t>
            </a:r>
            <a:r>
              <a:rPr lang="en-US" sz="3300" spc="-1" dirty="0">
                <a:solidFill>
                  <a:srgbClr val="000000"/>
                </a:solidFill>
                <a:latin typeface="Constantia" panose="02030602050306030303" pitchFamily="18" charset="0"/>
              </a:rPr>
              <a:t> </a:t>
            </a:r>
            <a:r>
              <a:rPr lang="en-US" sz="3300" b="0" strike="noStrike" spc="-1" dirty="0">
                <a:solidFill>
                  <a:srgbClr val="000000"/>
                </a:solidFill>
                <a:latin typeface="Constantia" panose="02030602050306030303" pitchFamily="18" charset="0"/>
                <a:ea typeface="DejaVu Sans"/>
              </a:rPr>
              <a:t>L1 dans </a:t>
            </a:r>
            <a:r>
              <a:rPr lang="en-US" sz="3300" b="0" strike="noStrike" spc="-1" dirty="0" err="1">
                <a:solidFill>
                  <a:srgbClr val="000000"/>
                </a:solidFill>
                <a:latin typeface="Constantia" panose="02030602050306030303" pitchFamily="18" charset="0"/>
                <a:ea typeface="DejaVu Sans"/>
              </a:rPr>
              <a:t>l'école</a:t>
            </a:r>
            <a:r>
              <a:rPr lang="en-US" sz="3300" b="0" strike="noStrike" spc="-1" dirty="0">
                <a:solidFill>
                  <a:srgbClr val="000000"/>
                </a:solidFill>
                <a:latin typeface="Constantia" panose="02030602050306030303" pitchFamily="18" charset="0"/>
                <a:ea typeface="DejaVu Sans"/>
              </a:rPr>
              <a:t> </a:t>
            </a:r>
            <a:r>
              <a:rPr lang="en-US" sz="3300" b="0" strike="noStrike" spc="-1" dirty="0" err="1">
                <a:solidFill>
                  <a:srgbClr val="000000"/>
                </a:solidFill>
                <a:latin typeface="Constantia" panose="02030602050306030303" pitchFamily="18" charset="0"/>
                <a:ea typeface="DejaVu Sans"/>
              </a:rPr>
              <a:t>d'accueil</a:t>
            </a:r>
            <a:r>
              <a:rPr lang="en-US" sz="3300" b="0" strike="noStrike" spc="-1" dirty="0">
                <a:solidFill>
                  <a:srgbClr val="000000"/>
                </a:solidFill>
                <a:latin typeface="Constantia" panose="02030602050306030303" pitchFamily="18" charset="0"/>
                <a:ea typeface="DejaVu Sans"/>
              </a:rPr>
              <a:t>. </a:t>
            </a:r>
            <a:endParaRPr lang="fr-FR" sz="3300" b="0" strike="noStrike" spc="-1" dirty="0">
              <a:latin typeface="Constantia" panose="02030602050306030303" pitchFamily="18" charset="0"/>
            </a:endParaRPr>
          </a:p>
          <a:p>
            <a:pPr>
              <a:lnSpc>
                <a:spcPct val="94000"/>
              </a:lnSpc>
              <a:spcBef>
                <a:spcPts val="1001"/>
              </a:spcBef>
              <a:spcAft>
                <a:spcPts val="201"/>
              </a:spcAft>
            </a:pPr>
            <a:endParaRPr lang="fr-FR" sz="3300" b="0" strike="noStrike" spc="-1" dirty="0">
              <a:latin typeface="Constantia" panose="02030602050306030303" pitchFamily="18" charset="0"/>
              <a:ea typeface="DejaVu Sans"/>
            </a:endParaRPr>
          </a:p>
          <a:p>
            <a:pPr>
              <a:lnSpc>
                <a:spcPct val="94000"/>
              </a:lnSpc>
              <a:spcBef>
                <a:spcPts val="1001"/>
              </a:spcBef>
              <a:spcAft>
                <a:spcPts val="201"/>
              </a:spcAft>
            </a:pPr>
            <a:r>
              <a:rPr lang="fr-FR" sz="3300" b="0" strike="noStrike" spc="-1" dirty="0">
                <a:latin typeface="Constantia" panose="02030602050306030303" pitchFamily="18" charset="0"/>
                <a:ea typeface="DejaVu Sans"/>
              </a:rPr>
              <a:t>Si un élève SWALS trouve une section de sa L1 dans l'école d'accueil, l'élève suivra les cours dans sa section de L1.</a:t>
            </a:r>
            <a:endParaRPr lang="fr-FR" sz="3300" b="0" strike="noStrike" spc="-1" dirty="0">
              <a:latin typeface="Constantia" panose="02030602050306030303" pitchFamily="18" charset="0"/>
            </a:endParaRPr>
          </a:p>
          <a:p>
            <a:pPr>
              <a:lnSpc>
                <a:spcPct val="100000"/>
              </a:lnSpc>
            </a:pPr>
            <a:endParaRPr lang="fr-FR" sz="3300" b="0" strike="noStrike" spc="-1" dirty="0">
              <a:latin typeface="Constantia" panose="02030602050306030303" pitchFamily="18" charset="0"/>
            </a:endParaRPr>
          </a:p>
          <a:p>
            <a:pPr algn="ctr">
              <a:lnSpc>
                <a:spcPct val="100000"/>
              </a:lnSpc>
            </a:pPr>
            <a:endParaRPr lang="fr-FR" sz="3300" b="0" strike="noStrike" spc="-1" dirty="0">
              <a:latin typeface="Constantia" panose="02030602050306030303" pitchFamily="18" charset="0"/>
            </a:endParaRPr>
          </a:p>
          <a:p>
            <a:pPr>
              <a:lnSpc>
                <a:spcPct val="100000"/>
              </a:lnSpc>
              <a:spcBef>
                <a:spcPts val="99"/>
              </a:spcBef>
              <a:spcAft>
                <a:spcPts val="99"/>
              </a:spcAft>
            </a:pPr>
            <a:endParaRPr lang="fr-FR" sz="3300" b="0" strike="noStrike" spc="-1" dirty="0">
              <a:latin typeface="Constantia" panose="02030602050306030303" pitchFamily="18" charset="0"/>
            </a:endParaRPr>
          </a:p>
          <a:p>
            <a:pPr>
              <a:lnSpc>
                <a:spcPct val="100000"/>
              </a:lnSpc>
              <a:spcBef>
                <a:spcPts val="99"/>
              </a:spcBef>
              <a:spcAft>
                <a:spcPts val="99"/>
              </a:spcAft>
            </a:pPr>
            <a:r>
              <a:rPr lang="fr-BE" sz="3300" b="0" strike="noStrike" spc="-1" dirty="0">
                <a:solidFill>
                  <a:srgbClr val="404040"/>
                </a:solidFill>
                <a:latin typeface="Constantia" panose="02030602050306030303" pitchFamily="18" charset="0"/>
                <a:ea typeface="DejaVu Sans"/>
              </a:rPr>
              <a:t> </a:t>
            </a:r>
            <a:endParaRPr lang="fr-FR" sz="3300" b="0" strike="noStrike" spc="-1" dirty="0">
              <a:latin typeface="Constantia" panose="02030602050306030303" pitchFamily="18" charset="0"/>
            </a:endParaRPr>
          </a:p>
          <a:p>
            <a:pPr marL="45720">
              <a:lnSpc>
                <a:spcPct val="80000"/>
              </a:lnSpc>
              <a:spcBef>
                <a:spcPts val="1800"/>
              </a:spcBef>
              <a:tabLst>
                <a:tab pos="0" algn="l"/>
              </a:tabLst>
            </a:pPr>
            <a:endParaRPr lang="fr-FR" sz="3300" b="0" strike="noStrike" spc="-1" dirty="0">
              <a:latin typeface="Constantia" panose="02030602050306030303" pitchFamily="18" charset="0"/>
            </a:endParaRPr>
          </a:p>
          <a:p>
            <a:pPr marL="45720">
              <a:lnSpc>
                <a:spcPct val="80000"/>
              </a:lnSpc>
              <a:spcBef>
                <a:spcPts val="1800"/>
              </a:spcBef>
              <a:tabLst>
                <a:tab pos="0" algn="l"/>
              </a:tabLst>
            </a:pPr>
            <a:endParaRPr lang="fr-FR" sz="3300" b="0" strike="noStrike" spc="-1" dirty="0">
              <a:latin typeface="Constantia" panose="02030602050306030303" pitchFamily="18" charset="0"/>
            </a:endParaRPr>
          </a:p>
          <a:p>
            <a:pPr marL="45720">
              <a:lnSpc>
                <a:spcPct val="80000"/>
              </a:lnSpc>
              <a:spcBef>
                <a:spcPts val="1800"/>
              </a:spcBef>
              <a:tabLst>
                <a:tab pos="0" algn="l"/>
              </a:tabLst>
            </a:pPr>
            <a:endParaRPr lang="fr-FR" sz="3300" b="0" strike="noStrike" spc="-1" dirty="0">
              <a:latin typeface="Constantia" panose="02030602050306030303" pitchFamily="18" charset="0"/>
            </a:endParaRPr>
          </a:p>
          <a:p>
            <a:pPr marL="45720">
              <a:lnSpc>
                <a:spcPct val="80000"/>
              </a:lnSpc>
              <a:spcBef>
                <a:spcPts val="1800"/>
              </a:spcBef>
              <a:tabLst>
                <a:tab pos="0" algn="l"/>
              </a:tabLst>
            </a:pPr>
            <a:endParaRPr lang="fr-FR" sz="3300" b="0" strike="noStrike" spc="-1" dirty="0">
              <a:latin typeface="Constantia" panose="02030602050306030303" pitchFamily="18" charset="0"/>
            </a:endParaRPr>
          </a:p>
          <a:p>
            <a:pPr marL="45720">
              <a:lnSpc>
                <a:spcPct val="100000"/>
              </a:lnSpc>
              <a:spcBef>
                <a:spcPts val="99"/>
              </a:spcBef>
              <a:spcAft>
                <a:spcPts val="99"/>
              </a:spcAft>
              <a:tabLst>
                <a:tab pos="0" algn="l"/>
              </a:tabLst>
            </a:pPr>
            <a:endParaRPr lang="fr-FR" sz="3300" b="0" strike="noStrike" spc="-1" dirty="0">
              <a:latin typeface="Constantia" panose="02030602050306030303" pitchFamily="18" charset="0"/>
            </a:endParaRPr>
          </a:p>
        </p:txBody>
      </p:sp>
      <p:sp>
        <p:nvSpPr>
          <p:cNvPr id="128" name="AutoShape 14"/>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29" name="Picture 14"/>
          <p:cNvPicPr/>
          <p:nvPr/>
        </p:nvPicPr>
        <p:blipFill>
          <a:blip r:embed="rId2"/>
          <a:stretch/>
        </p:blipFill>
        <p:spPr>
          <a:xfrm>
            <a:off x="9792000" y="5426640"/>
            <a:ext cx="2396160" cy="869400"/>
          </a:xfrm>
          <a:prstGeom prst="rect">
            <a:avLst/>
          </a:prstGeom>
          <a:ln w="0">
            <a:noFill/>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REMARQUES</a:t>
            </a:r>
            <a:endParaRPr lang="fr-FR" sz="4800" b="0" strike="noStrike" spc="-1">
              <a:solidFill>
                <a:srgbClr val="000000"/>
              </a:solidFill>
              <a:latin typeface="Arial"/>
            </a:endParaRPr>
          </a:p>
        </p:txBody>
      </p:sp>
      <p:sp>
        <p:nvSpPr>
          <p:cNvPr id="131" name="Marcador de posición de contenido 20"/>
          <p:cNvSpPr/>
          <p:nvPr/>
        </p:nvSpPr>
        <p:spPr>
          <a:xfrm>
            <a:off x="775440" y="1731240"/>
            <a:ext cx="10432440" cy="5725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60000" lnSpcReduction="20000"/>
          </a:bodyPr>
          <a:lstStyle/>
          <a:p>
            <a:pPr>
              <a:lnSpc>
                <a:spcPct val="94000"/>
              </a:lnSpc>
              <a:spcBef>
                <a:spcPts val="1001"/>
              </a:spcBef>
              <a:spcAft>
                <a:spcPts val="201"/>
              </a:spcAft>
            </a:pPr>
            <a:r>
              <a:rPr lang="fr-BE" sz="4600" b="0" strike="noStrike" spc="-1" dirty="0">
                <a:solidFill>
                  <a:srgbClr val="000000"/>
                </a:solidFill>
                <a:latin typeface="Constantia"/>
                <a:ea typeface="DejaVu Sans"/>
              </a:rPr>
              <a:t>Il est de la responsabilité de l’élève de rattraper son retard si le programme des écoles concernées n'est pas similaire. </a:t>
            </a:r>
          </a:p>
          <a:p>
            <a:pPr>
              <a:lnSpc>
                <a:spcPct val="94000"/>
              </a:lnSpc>
              <a:spcBef>
                <a:spcPts val="1001"/>
              </a:spcBef>
              <a:spcAft>
                <a:spcPts val="201"/>
              </a:spcAft>
            </a:pPr>
            <a:r>
              <a:rPr lang="fr-BE" sz="4600" b="0" strike="noStrike" spc="-1" dirty="0">
                <a:solidFill>
                  <a:srgbClr val="000000"/>
                </a:solidFill>
                <a:latin typeface="Constantia"/>
                <a:ea typeface="DejaVu Sans"/>
              </a:rPr>
              <a:t>S'il y a des matières qui ne sont pas couvertes dans l'école d'accueil, les résultats du 2ème semestre compteront double.</a:t>
            </a:r>
            <a:endParaRPr lang="fr-FR" sz="4600" b="0" strike="noStrike" spc="-1" dirty="0">
              <a:latin typeface="Arial"/>
            </a:endParaRPr>
          </a:p>
          <a:p>
            <a:pPr>
              <a:lnSpc>
                <a:spcPct val="94000"/>
              </a:lnSpc>
              <a:spcBef>
                <a:spcPts val="1001"/>
              </a:spcBef>
              <a:spcAft>
                <a:spcPts val="201"/>
              </a:spcAft>
            </a:pPr>
            <a:r>
              <a:rPr lang="fr-BE" sz="4600" b="0" strike="noStrike" spc="-1" dirty="0">
                <a:solidFill>
                  <a:srgbClr val="000000"/>
                </a:solidFill>
                <a:latin typeface="Constantia"/>
                <a:ea typeface="DejaVu Sans"/>
              </a:rPr>
              <a:t>Les </a:t>
            </a:r>
            <a:r>
              <a:rPr lang="fr-BE" sz="4600" b="1" strike="noStrike" spc="-1" dirty="0">
                <a:solidFill>
                  <a:srgbClr val="000000"/>
                </a:solidFill>
                <a:latin typeface="Constantia"/>
                <a:ea typeface="DejaVu Sans"/>
              </a:rPr>
              <a:t>rapports d'évaluation</a:t>
            </a:r>
            <a:r>
              <a:rPr lang="fr-BE" sz="4600" b="0" strike="noStrike" spc="-1" dirty="0">
                <a:solidFill>
                  <a:srgbClr val="000000"/>
                </a:solidFill>
                <a:latin typeface="Constantia"/>
                <a:ea typeface="DejaVu Sans"/>
              </a:rPr>
              <a:t> sont partagés par les écoles européennes.</a:t>
            </a:r>
            <a:endParaRPr lang="fr-FR" sz="4600" b="0" strike="noStrike" spc="-1" dirty="0">
              <a:latin typeface="Arial"/>
            </a:endParaRPr>
          </a:p>
          <a:p>
            <a:pPr>
              <a:lnSpc>
                <a:spcPct val="94000"/>
              </a:lnSpc>
              <a:spcBef>
                <a:spcPts val="1001"/>
              </a:spcBef>
              <a:spcAft>
                <a:spcPts val="201"/>
              </a:spcAft>
            </a:pPr>
            <a:r>
              <a:rPr lang="fr-BE" sz="4600" b="0" strike="noStrike" spc="-1" dirty="0">
                <a:solidFill>
                  <a:srgbClr val="000000"/>
                </a:solidFill>
                <a:latin typeface="Constantia"/>
                <a:ea typeface="DejaVu Sans"/>
              </a:rPr>
              <a:t>Les élèves passent tous les examens dans l'école d'accueil. Ils reviennent dans leur école d'origine avec des notes A et B dans toutes les matières suivies.</a:t>
            </a:r>
            <a:endParaRPr lang="fr-FR" sz="4600" b="0" strike="noStrike" spc="-1" dirty="0">
              <a:latin typeface="Arial"/>
            </a:endParaRPr>
          </a:p>
          <a:p>
            <a:pPr>
              <a:lnSpc>
                <a:spcPct val="94000"/>
              </a:lnSpc>
              <a:spcBef>
                <a:spcPts val="1001"/>
              </a:spcBef>
              <a:spcAft>
                <a:spcPts val="201"/>
              </a:spcAft>
            </a:pPr>
            <a:endParaRPr lang="fr-FR" sz="4600" b="0" strike="noStrike" spc="-1" dirty="0">
              <a:latin typeface="Arial"/>
            </a:endParaRPr>
          </a:p>
          <a:p>
            <a:pPr>
              <a:lnSpc>
                <a:spcPct val="94000"/>
              </a:lnSpc>
              <a:spcBef>
                <a:spcPts val="1001"/>
              </a:spcBef>
              <a:spcAft>
                <a:spcPts val="201"/>
              </a:spcAft>
            </a:pPr>
            <a:endParaRPr lang="fr-FR" sz="4600" b="0" strike="noStrike" spc="-1" dirty="0">
              <a:latin typeface="Arial"/>
            </a:endParaRPr>
          </a:p>
          <a:p>
            <a:pPr>
              <a:lnSpc>
                <a:spcPct val="100000"/>
              </a:lnSpc>
            </a:pPr>
            <a:endParaRPr lang="fr-FR" sz="4600" b="0" strike="noStrike" spc="-1" dirty="0">
              <a:latin typeface="Arial"/>
            </a:endParaRPr>
          </a:p>
          <a:p>
            <a:pPr algn="ctr">
              <a:lnSpc>
                <a:spcPct val="100000"/>
              </a:lnSpc>
            </a:pPr>
            <a:endParaRPr lang="fr-FR" sz="4600" b="0" strike="noStrike" spc="-1" dirty="0">
              <a:latin typeface="Arial"/>
            </a:endParaRPr>
          </a:p>
          <a:p>
            <a:pPr>
              <a:lnSpc>
                <a:spcPct val="100000"/>
              </a:lnSpc>
              <a:spcBef>
                <a:spcPts val="99"/>
              </a:spcBef>
              <a:spcAft>
                <a:spcPts val="99"/>
              </a:spcAft>
            </a:pPr>
            <a:endParaRPr lang="fr-FR" sz="4600" b="0" strike="noStrike" spc="-1" dirty="0">
              <a:latin typeface="Arial"/>
            </a:endParaRPr>
          </a:p>
          <a:p>
            <a:pPr>
              <a:lnSpc>
                <a:spcPct val="100000"/>
              </a:lnSpc>
              <a:spcBef>
                <a:spcPts val="99"/>
              </a:spcBef>
              <a:spcAft>
                <a:spcPts val="99"/>
              </a:spcAft>
            </a:pPr>
            <a:r>
              <a:rPr lang="fr-BE" sz="3200" b="0" strike="noStrike" spc="-1" dirty="0">
                <a:solidFill>
                  <a:srgbClr val="404040"/>
                </a:solidFill>
                <a:latin typeface="Constantia"/>
                <a:ea typeface="DejaVu Sans"/>
              </a:rPr>
              <a:t> </a:t>
            </a: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80000"/>
              </a:lnSpc>
              <a:spcBef>
                <a:spcPts val="1800"/>
              </a:spcBef>
              <a:tabLst>
                <a:tab pos="0" algn="l"/>
              </a:tabLst>
            </a:pPr>
            <a:endParaRPr lang="fr-FR" sz="3200" b="0" strike="noStrike" spc="-1" dirty="0">
              <a:latin typeface="Arial"/>
            </a:endParaRPr>
          </a:p>
          <a:p>
            <a:pPr marL="45720">
              <a:lnSpc>
                <a:spcPct val="100000"/>
              </a:lnSpc>
              <a:spcBef>
                <a:spcPts val="99"/>
              </a:spcBef>
              <a:spcAft>
                <a:spcPts val="99"/>
              </a:spcAft>
              <a:tabLst>
                <a:tab pos="0" algn="l"/>
              </a:tabLst>
            </a:pPr>
            <a:endParaRPr lang="fr-FR" sz="3200" b="0" strike="noStrike" spc="-1" dirty="0">
              <a:latin typeface="Arial"/>
            </a:endParaRPr>
          </a:p>
        </p:txBody>
      </p:sp>
      <p:sp>
        <p:nvSpPr>
          <p:cNvPr id="132" name="AutoShape 20"/>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33" name="Picture 15"/>
          <p:cNvPicPr/>
          <p:nvPr/>
        </p:nvPicPr>
        <p:blipFill>
          <a:blip r:embed="rId2"/>
          <a:stretch/>
        </p:blipFill>
        <p:spPr>
          <a:xfrm>
            <a:off x="9792000" y="5426640"/>
            <a:ext cx="2396160" cy="869400"/>
          </a:xfrm>
          <a:prstGeom prst="rect">
            <a:avLst/>
          </a:prstGeom>
          <a:ln w="0">
            <a:noFill/>
          </a:ln>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722880" y="612000"/>
            <a:ext cx="10432440" cy="869400"/>
          </a:xfrm>
          <a:prstGeom prst="rect">
            <a:avLst/>
          </a:prstGeom>
          <a:solidFill>
            <a:srgbClr val="000000"/>
          </a:solidFill>
          <a:ln w="0">
            <a:noFill/>
          </a:ln>
        </p:spPr>
        <p:txBody>
          <a:bodyPr lIns="90000" tIns="45000" rIns="90000" bIns="45000" anchor="b" anchorCtr="1">
            <a:noAutofit/>
          </a:bodyPr>
          <a:lstStyle/>
          <a:p>
            <a:pPr algn="ctr">
              <a:lnSpc>
                <a:spcPct val="90000"/>
              </a:lnSpc>
              <a:tabLst>
                <a:tab pos="0" algn="l"/>
              </a:tabLst>
            </a:pPr>
            <a:r>
              <a:rPr lang="fr-BE" sz="4800" b="0" strike="noStrike" spc="-1">
                <a:solidFill>
                  <a:srgbClr val="FFFFFF"/>
                </a:solidFill>
                <a:latin typeface="Constantia"/>
                <a:ea typeface="DejaVu Sans"/>
              </a:rPr>
              <a:t>REMARQUES</a:t>
            </a:r>
            <a:endParaRPr lang="fr-FR" sz="4800" b="0" strike="noStrike" spc="-1">
              <a:solidFill>
                <a:srgbClr val="000000"/>
              </a:solidFill>
              <a:latin typeface="Arial"/>
            </a:endParaRPr>
          </a:p>
        </p:txBody>
      </p:sp>
      <p:sp>
        <p:nvSpPr>
          <p:cNvPr id="135" name="Marcador de posición de contenido 20"/>
          <p:cNvSpPr/>
          <p:nvPr/>
        </p:nvSpPr>
        <p:spPr>
          <a:xfrm>
            <a:off x="802440" y="1668960"/>
            <a:ext cx="10436400" cy="5628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89000" lnSpcReduction="10000"/>
          </a:bodyPr>
          <a:lstStyle/>
          <a:p>
            <a:pPr>
              <a:lnSpc>
                <a:spcPct val="94000"/>
              </a:lnSpc>
              <a:spcBef>
                <a:spcPts val="1001"/>
              </a:spcBef>
              <a:spcAft>
                <a:spcPts val="201"/>
              </a:spcAft>
            </a:pPr>
            <a:r>
              <a:rPr lang="fr-BE" sz="3800" b="0" strike="noStrike" spc="-1">
                <a:solidFill>
                  <a:srgbClr val="000000"/>
                </a:solidFill>
                <a:latin typeface="Constantia"/>
                <a:ea typeface="DejaVu Sans"/>
              </a:rPr>
              <a:t>Lorsqu'ils séjournent dans l'école d'accueil, les élèves conservent leur compte Teams de leur école d'origine. </a:t>
            </a:r>
            <a:endParaRPr lang="fr-FR" sz="3800" b="0" strike="noStrike" spc="-1">
              <a:latin typeface="Arial"/>
            </a:endParaRPr>
          </a:p>
          <a:p>
            <a:pPr>
              <a:lnSpc>
                <a:spcPct val="94000"/>
              </a:lnSpc>
              <a:spcBef>
                <a:spcPts val="1001"/>
              </a:spcBef>
              <a:spcAft>
                <a:spcPts val="201"/>
              </a:spcAft>
            </a:pPr>
            <a:r>
              <a:rPr lang="fr-BE" sz="3800" b="0" strike="noStrike" spc="-1">
                <a:solidFill>
                  <a:srgbClr val="000000"/>
                </a:solidFill>
                <a:latin typeface="Constantia"/>
                <a:ea typeface="DejaVu Sans"/>
              </a:rPr>
              <a:t>Ils ont accès aux informations sur l'orientation, l'expérience professionnelle et le matériel téléchargé par les professeurs.</a:t>
            </a:r>
            <a:endParaRPr lang="fr-FR" sz="3800" b="0" strike="noStrike" spc="-1">
              <a:latin typeface="Arial"/>
            </a:endParaRPr>
          </a:p>
          <a:p>
            <a:pPr>
              <a:lnSpc>
                <a:spcPct val="94000"/>
              </a:lnSpc>
              <a:spcBef>
                <a:spcPts val="1001"/>
              </a:spcBef>
              <a:spcAft>
                <a:spcPts val="201"/>
              </a:spcAft>
            </a:pPr>
            <a:endParaRPr lang="fr-FR" sz="3800" b="0" strike="noStrike" spc="-1">
              <a:latin typeface="Arial"/>
            </a:endParaRPr>
          </a:p>
          <a:p>
            <a:pPr>
              <a:lnSpc>
                <a:spcPct val="94000"/>
              </a:lnSpc>
              <a:spcBef>
                <a:spcPts val="1001"/>
              </a:spcBef>
              <a:spcAft>
                <a:spcPts val="201"/>
              </a:spcAft>
            </a:pPr>
            <a:endParaRPr lang="fr-FR" sz="3800" b="0" strike="noStrike" spc="-1">
              <a:latin typeface="Arial"/>
            </a:endParaRPr>
          </a:p>
          <a:p>
            <a:pPr>
              <a:lnSpc>
                <a:spcPct val="100000"/>
              </a:lnSpc>
            </a:pPr>
            <a:endParaRPr lang="fr-FR" sz="3800" b="0" strike="noStrike" spc="-1">
              <a:latin typeface="Arial"/>
            </a:endParaRPr>
          </a:p>
          <a:p>
            <a:pPr algn="ctr">
              <a:lnSpc>
                <a:spcPct val="100000"/>
              </a:lnSpc>
            </a:pPr>
            <a:endParaRPr lang="fr-FR" sz="3800" b="0" strike="noStrike" spc="-1">
              <a:latin typeface="Arial"/>
            </a:endParaRPr>
          </a:p>
          <a:p>
            <a:pPr>
              <a:lnSpc>
                <a:spcPct val="100000"/>
              </a:lnSpc>
              <a:spcBef>
                <a:spcPts val="99"/>
              </a:spcBef>
              <a:spcAft>
                <a:spcPts val="99"/>
              </a:spcAft>
            </a:pPr>
            <a:endParaRPr lang="fr-FR" sz="3800" b="0" strike="noStrike" spc="-1">
              <a:latin typeface="Arial"/>
            </a:endParaRPr>
          </a:p>
          <a:p>
            <a:pPr>
              <a:lnSpc>
                <a:spcPct val="100000"/>
              </a:lnSpc>
              <a:spcBef>
                <a:spcPts val="99"/>
              </a:spcBef>
              <a:spcAft>
                <a:spcPts val="99"/>
              </a:spcAft>
            </a:pPr>
            <a:r>
              <a:rPr lang="fr-BE" sz="3200" b="0" strike="noStrike" spc="-1">
                <a:solidFill>
                  <a:srgbClr val="404040"/>
                </a:solidFill>
                <a:latin typeface="Constantia"/>
                <a:ea typeface="DejaVu Sans"/>
              </a:rPr>
              <a:t> </a:t>
            </a:r>
            <a:endParaRPr lang="fr-FR" sz="3200" b="0" strike="noStrike" spc="-1">
              <a:latin typeface="Arial"/>
            </a:endParaRPr>
          </a:p>
          <a:p>
            <a:pPr marL="45720">
              <a:lnSpc>
                <a:spcPct val="80000"/>
              </a:lnSpc>
              <a:spcBef>
                <a:spcPts val="1800"/>
              </a:spcBef>
              <a:tabLst>
                <a:tab pos="0" algn="l"/>
              </a:tabLst>
            </a:pPr>
            <a:endParaRPr lang="fr-FR" sz="3200" b="0" strike="noStrike" spc="-1">
              <a:latin typeface="Arial"/>
            </a:endParaRPr>
          </a:p>
          <a:p>
            <a:pPr marL="45720">
              <a:lnSpc>
                <a:spcPct val="80000"/>
              </a:lnSpc>
              <a:spcBef>
                <a:spcPts val="1800"/>
              </a:spcBef>
              <a:tabLst>
                <a:tab pos="0" algn="l"/>
              </a:tabLst>
            </a:pPr>
            <a:endParaRPr lang="fr-FR" sz="3200" b="0" strike="noStrike" spc="-1">
              <a:latin typeface="Arial"/>
            </a:endParaRPr>
          </a:p>
          <a:p>
            <a:pPr marL="45720">
              <a:lnSpc>
                <a:spcPct val="80000"/>
              </a:lnSpc>
              <a:spcBef>
                <a:spcPts val="1800"/>
              </a:spcBef>
              <a:tabLst>
                <a:tab pos="0" algn="l"/>
              </a:tabLst>
            </a:pPr>
            <a:endParaRPr lang="fr-FR" sz="3200" b="0" strike="noStrike" spc="-1">
              <a:latin typeface="Arial"/>
            </a:endParaRPr>
          </a:p>
          <a:p>
            <a:pPr marL="45720">
              <a:lnSpc>
                <a:spcPct val="80000"/>
              </a:lnSpc>
              <a:spcBef>
                <a:spcPts val="1800"/>
              </a:spcBef>
              <a:tabLst>
                <a:tab pos="0" algn="l"/>
              </a:tabLst>
            </a:pPr>
            <a:endParaRPr lang="fr-FR" sz="3200" b="0" strike="noStrike" spc="-1">
              <a:latin typeface="Arial"/>
            </a:endParaRPr>
          </a:p>
          <a:p>
            <a:pPr marL="45720">
              <a:lnSpc>
                <a:spcPct val="100000"/>
              </a:lnSpc>
              <a:spcBef>
                <a:spcPts val="99"/>
              </a:spcBef>
              <a:spcAft>
                <a:spcPts val="99"/>
              </a:spcAft>
              <a:tabLst>
                <a:tab pos="0" algn="l"/>
              </a:tabLst>
            </a:pPr>
            <a:endParaRPr lang="fr-FR" sz="3200" b="0" strike="noStrike" spc="-1">
              <a:latin typeface="Arial"/>
            </a:endParaRPr>
          </a:p>
        </p:txBody>
      </p:sp>
      <p:sp>
        <p:nvSpPr>
          <p:cNvPr id="136" name="AutoShape 20"/>
          <p:cNvSpPr/>
          <p:nvPr/>
        </p:nvSpPr>
        <p:spPr>
          <a:xfrm>
            <a:off x="155520" y="-144360"/>
            <a:ext cx="299880" cy="299880"/>
          </a:xfrm>
          <a:prstGeom prst="rect">
            <a:avLst/>
          </a:prstGeom>
          <a:noFill/>
          <a:ln w="0">
            <a:noFill/>
          </a:ln>
        </p:spPr>
        <p:style>
          <a:lnRef idx="0">
            <a:scrgbClr r="0" g="0" b="0"/>
          </a:lnRef>
          <a:fillRef idx="0">
            <a:scrgbClr r="0" g="0" b="0"/>
          </a:fillRef>
          <a:effectRef idx="0">
            <a:scrgbClr r="0" g="0" b="0"/>
          </a:effectRef>
          <a:fontRef idx="minor"/>
        </p:style>
      </p:sp>
      <p:pic>
        <p:nvPicPr>
          <p:cNvPr id="137" name="Picture 15"/>
          <p:cNvPicPr/>
          <p:nvPr/>
        </p:nvPicPr>
        <p:blipFill>
          <a:blip r:embed="rId2"/>
          <a:stretch/>
        </p:blipFill>
        <p:spPr>
          <a:xfrm>
            <a:off x="9792000" y="5426640"/>
            <a:ext cx="2396160" cy="869400"/>
          </a:xfrm>
          <a:prstGeom prst="rect">
            <a:avLst/>
          </a:prstGeom>
          <a:ln w="0">
            <a:noFill/>
          </a:ln>
        </p:spPr>
      </p:pic>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Presentación%20de%20diseño%20con%20borde%20azul%20transparente%20(pantalla%20panorámica)</Template>
  <TotalTime>0</TotalTime>
  <Words>973</Words>
  <Application>Microsoft Office PowerPoint</Application>
  <PresentationFormat>Widescreen</PresentationFormat>
  <Paragraphs>281</Paragraphs>
  <Slides>22</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Constantia</vt:lpstr>
      <vt:lpstr>DejaVu Sans</vt:lpstr>
      <vt:lpstr>Franklin Gothic Book</vt:lpstr>
      <vt:lpstr>Symbol</vt:lpstr>
      <vt:lpstr>Times New Roman</vt:lpstr>
      <vt:lpstr>Wingdings</vt:lpstr>
      <vt:lpstr>Office Theme</vt:lpstr>
      <vt:lpstr>Office Theme</vt:lpstr>
      <vt:lpstr>  MOBILITÉS SCOLAIRES</vt:lpstr>
      <vt:lpstr>QU’EST-CE QUE LA MOBILITÉ ? </vt:lpstr>
      <vt:lpstr>TYPES DE MOBILITÉS</vt:lpstr>
      <vt:lpstr>QUI ?</vt:lpstr>
      <vt:lpstr>QUAND ?</vt:lpstr>
      <vt:lpstr>QUELLES ÉCOLES ?</vt:lpstr>
      <vt:lpstr>ÉLÈVES SWALS</vt:lpstr>
      <vt:lpstr>REMARQUES</vt:lpstr>
      <vt:lpstr>REMARQUES</vt:lpstr>
      <vt:lpstr>ETAPE 1. Demande initiale</vt:lpstr>
      <vt:lpstr>ETAPE 2. Présélection</vt:lpstr>
      <vt:lpstr>ETAPE 3. Informer les étudiants non présélectionnés</vt:lpstr>
      <vt:lpstr>ETAPE 4. Demander des annexes</vt:lpstr>
      <vt:lpstr>ETAPE 5. Sélection des élèves par l’école d’accueil</vt:lpstr>
      <vt:lpstr>ETAPE 6 : Famille d’accueil</vt:lpstr>
      <vt:lpstr> ETAPE 7 : Envoi des dernières annexes</vt:lpstr>
      <vt:lpstr>Élèves sans famille d’accueil</vt:lpstr>
      <vt:lpstr>LETTRE D’ACCEPTATION</vt:lpstr>
      <vt:lpstr>REMARQUES</vt:lpstr>
      <vt:lpstr>FINANCES</vt:lpstr>
      <vt:lpstr>CONTACT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EDAD MEDIA (S. V-XV)</dc:title>
  <dc:subject/>
  <dc:creator>Manela M</dc:creator>
  <dc:description/>
  <cp:lastModifiedBy>MARIN DEL RIO Manela (UCC)</cp:lastModifiedBy>
  <cp:revision>322</cp:revision>
  <cp:lastPrinted>2022-11-29T13:15:10Z</cp:lastPrinted>
  <dcterms:created xsi:type="dcterms:W3CDTF">2016-09-30T17:15:15Z</dcterms:created>
  <dcterms:modified xsi:type="dcterms:W3CDTF">2022-11-30T12:20:54Z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Widescreen</vt:lpwstr>
  </property>
  <property fmtid="{D5CDD505-2E9C-101B-9397-08002B2CF9AE}" pid="4" name="Slides">
    <vt:i4>22</vt:i4>
  </property>
  <property fmtid="{D5CDD505-2E9C-101B-9397-08002B2CF9AE}" pid="5" name="_TemplateID">
    <vt:lpwstr>TC032134699991</vt:lpwstr>
  </property>
</Properties>
</file>