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5465"/>
          </a:xfrm>
          <a:prstGeom prst="rect">
            <a:avLst/>
          </a:prstGeom>
        </p:spPr>
        <p:txBody>
          <a:bodyPr vert="horz" lIns="83512" tIns="41756" rIns="83512" bIns="41756" rtlCol="0"/>
          <a:lstStyle>
            <a:lvl1pPr algn="l">
              <a:defRPr sz="11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5465"/>
          </a:xfrm>
          <a:prstGeom prst="rect">
            <a:avLst/>
          </a:prstGeom>
        </p:spPr>
        <p:txBody>
          <a:bodyPr vert="horz" lIns="83512" tIns="41756" rIns="83512" bIns="41756" rtlCol="0"/>
          <a:lstStyle>
            <a:lvl1pPr algn="r">
              <a:defRPr sz="1100"/>
            </a:lvl1pPr>
          </a:lstStyle>
          <a:p>
            <a:fld id="{5F7E4B9C-9579-424F-88BE-1336DB184CDA}" type="datetimeFigureOut">
              <a:rPr lang="fr-BE" smtClean="0"/>
              <a:t>30-11-22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512" tIns="41756" rIns="83512" bIns="41756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82" y="4750899"/>
            <a:ext cx="5438711" cy="3887498"/>
          </a:xfrm>
          <a:prstGeom prst="rect">
            <a:avLst/>
          </a:prstGeom>
        </p:spPr>
        <p:txBody>
          <a:bodyPr vert="horz" lIns="83512" tIns="41756" rIns="83512" bIns="4175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198"/>
            <a:ext cx="2946325" cy="495465"/>
          </a:xfrm>
          <a:prstGeom prst="rect">
            <a:avLst/>
          </a:prstGeom>
        </p:spPr>
        <p:txBody>
          <a:bodyPr vert="horz" lIns="83512" tIns="41756" rIns="83512" bIns="41756" rtlCol="0" anchor="b"/>
          <a:lstStyle>
            <a:lvl1pPr algn="l">
              <a:defRPr sz="11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23" y="9377198"/>
            <a:ext cx="2946325" cy="495465"/>
          </a:xfrm>
          <a:prstGeom prst="rect">
            <a:avLst/>
          </a:prstGeom>
        </p:spPr>
        <p:txBody>
          <a:bodyPr vert="horz" lIns="83512" tIns="41756" rIns="83512" bIns="41756" rtlCol="0" anchor="b"/>
          <a:lstStyle>
            <a:lvl1pPr algn="r">
              <a:defRPr sz="1100"/>
            </a:lvl1pPr>
          </a:lstStyle>
          <a:p>
            <a:fld id="{212BAC73-C587-4D87-AC32-16FF6E1AB5CB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6923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BAC73-C587-4D87-AC32-16FF6E1AB5CB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3229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8F1FF">
                <a:alpha val="85098"/>
              </a:srgbClr>
            </a:gs>
            <a:gs pos="100000">
              <a:srgbClr val="FFFFFF">
                <a:alpha val="40000"/>
              </a:srgbClr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1" hidden="1"/>
          <p:cNvSpPr/>
          <p:nvPr/>
        </p:nvSpPr>
        <p:spPr>
          <a:xfrm>
            <a:off x="0" y="0"/>
            <a:ext cx="12184200" cy="6853320"/>
          </a:xfrm>
          <a:prstGeom prst="rect">
            <a:avLst/>
          </a:prstGeom>
          <a:gradFill rotWithShape="0">
            <a:gsLst>
              <a:gs pos="0">
                <a:srgbClr val="FFFFFF">
                  <a:alpha val="49019"/>
                </a:srgbClr>
              </a:gs>
              <a:gs pos="100000">
                <a:srgbClr val="91E4FF">
                  <a:alpha val="35294"/>
                </a:srgbClr>
              </a:gs>
            </a:gsLst>
            <a:path path="circle">
              <a:fillToRect l="50000" t="50000" r="50000" b="50000"/>
            </a:path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Rectangle 8" hidden="1"/>
          <p:cNvSpPr/>
          <p:nvPr/>
        </p:nvSpPr>
        <p:spPr>
          <a:xfrm>
            <a:off x="0" y="6309360"/>
            <a:ext cx="12184200" cy="498240"/>
          </a:xfrm>
          <a:prstGeom prst="rect">
            <a:avLst/>
          </a:prstGeom>
          <a:solidFill>
            <a:srgbClr val="00B0EA">
              <a:alpha val="3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9" hidden="1"/>
          <p:cNvSpPr/>
          <p:nvPr/>
        </p:nvSpPr>
        <p:spPr>
          <a:xfrm>
            <a:off x="0" y="6703200"/>
            <a:ext cx="12184200" cy="150120"/>
          </a:xfrm>
          <a:prstGeom prst="rect">
            <a:avLst/>
          </a:prstGeom>
          <a:solidFill>
            <a:srgbClr val="00B0EA">
              <a:alpha val="28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Rectangle 20"/>
          <p:cNvSpPr/>
          <p:nvPr/>
        </p:nvSpPr>
        <p:spPr>
          <a:xfrm>
            <a:off x="0" y="0"/>
            <a:ext cx="12184200" cy="6853320"/>
          </a:xfrm>
          <a:prstGeom prst="rect">
            <a:avLst/>
          </a:prstGeom>
          <a:solidFill>
            <a:srgbClr val="00B0EA">
              <a:alpha val="22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ctangle 19"/>
          <p:cNvSpPr/>
          <p:nvPr/>
        </p:nvSpPr>
        <p:spPr>
          <a:xfrm>
            <a:off x="0" y="0"/>
            <a:ext cx="12184200" cy="6853320"/>
          </a:xfrm>
          <a:prstGeom prst="rect">
            <a:avLst/>
          </a:prstGeom>
          <a:gradFill rotWithShape="0">
            <a:gsLst>
              <a:gs pos="0">
                <a:srgbClr val="FFFFFF">
                  <a:alpha val="49019"/>
                </a:srgbClr>
              </a:gs>
              <a:gs pos="100000">
                <a:srgbClr val="91E4FF">
                  <a:alpha val="35294"/>
                </a:srgbClr>
              </a:gs>
            </a:gsLst>
            <a:path path="circle">
              <a:fillToRect l="50000" t="50000" r="50000" b="50000"/>
            </a:path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5" name="Group 5"/>
          <p:cNvGrpSpPr/>
          <p:nvPr/>
        </p:nvGrpSpPr>
        <p:grpSpPr>
          <a:xfrm>
            <a:off x="0" y="-4320"/>
            <a:ext cx="12184200" cy="703800"/>
            <a:chOff x="0" y="-4320"/>
            <a:chExt cx="12184200" cy="703800"/>
          </a:xfrm>
        </p:grpSpPr>
        <p:sp>
          <p:nvSpPr>
            <p:cNvPr id="6" name="Rectangle 6"/>
            <p:cNvSpPr/>
            <p:nvPr/>
          </p:nvSpPr>
          <p:spPr>
            <a:xfrm flipV="1">
              <a:off x="0" y="63360"/>
              <a:ext cx="12184200" cy="635400"/>
            </a:xfrm>
            <a:prstGeom prst="rect">
              <a:avLst/>
            </a:prstGeom>
            <a:solidFill>
              <a:srgbClr val="00B0EA">
                <a:alpha val="3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Rectangle 9"/>
            <p:cNvSpPr/>
            <p:nvPr/>
          </p:nvSpPr>
          <p:spPr>
            <a:xfrm flipV="1">
              <a:off x="0" y="-4320"/>
              <a:ext cx="12184200" cy="196560"/>
            </a:xfrm>
            <a:prstGeom prst="rect">
              <a:avLst/>
            </a:prstGeom>
            <a:solidFill>
              <a:srgbClr val="00B0EA">
                <a:alpha val="2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8" name="Group 10"/>
          <p:cNvGrpSpPr/>
          <p:nvPr/>
        </p:nvGrpSpPr>
        <p:grpSpPr>
          <a:xfrm>
            <a:off x="-4320" y="0"/>
            <a:ext cx="708120" cy="6853320"/>
            <a:chOff x="-4320" y="0"/>
            <a:chExt cx="708120" cy="6853320"/>
          </a:xfrm>
        </p:grpSpPr>
        <p:sp>
          <p:nvSpPr>
            <p:cNvPr id="9" name="Rectangle 11"/>
            <p:cNvSpPr/>
            <p:nvPr/>
          </p:nvSpPr>
          <p:spPr>
            <a:xfrm flipH="1">
              <a:off x="68040" y="0"/>
              <a:ext cx="635400" cy="6853320"/>
            </a:xfrm>
            <a:prstGeom prst="rect">
              <a:avLst/>
            </a:prstGeom>
            <a:solidFill>
              <a:srgbClr val="00B0EA">
                <a:alpha val="3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Rectangle 12"/>
            <p:cNvSpPr/>
            <p:nvPr/>
          </p:nvSpPr>
          <p:spPr>
            <a:xfrm flipH="1">
              <a:off x="-4320" y="0"/>
              <a:ext cx="198000" cy="6853320"/>
            </a:xfrm>
            <a:prstGeom prst="rect">
              <a:avLst/>
            </a:prstGeom>
            <a:solidFill>
              <a:srgbClr val="00B0EA">
                <a:alpha val="2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1" name="Group 21"/>
          <p:cNvGrpSpPr/>
          <p:nvPr/>
        </p:nvGrpSpPr>
        <p:grpSpPr>
          <a:xfrm>
            <a:off x="11474280" y="4680"/>
            <a:ext cx="709200" cy="6853320"/>
            <a:chOff x="11474280" y="4680"/>
            <a:chExt cx="709200" cy="6853320"/>
          </a:xfrm>
        </p:grpSpPr>
        <p:sp>
          <p:nvSpPr>
            <p:cNvPr id="12" name="Rectangle 22"/>
            <p:cNvSpPr/>
            <p:nvPr/>
          </p:nvSpPr>
          <p:spPr>
            <a:xfrm rot="10800000" flipH="1">
              <a:off x="11473560" y="4680"/>
              <a:ext cx="635400" cy="6853320"/>
            </a:xfrm>
            <a:prstGeom prst="rect">
              <a:avLst/>
            </a:prstGeom>
            <a:solidFill>
              <a:srgbClr val="00B0EA">
                <a:alpha val="3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Rectangle 23"/>
            <p:cNvSpPr/>
            <p:nvPr/>
          </p:nvSpPr>
          <p:spPr>
            <a:xfrm rot="10800000" flipH="1">
              <a:off x="11985120" y="4680"/>
              <a:ext cx="198000" cy="6853320"/>
            </a:xfrm>
            <a:prstGeom prst="rect">
              <a:avLst/>
            </a:prstGeom>
            <a:solidFill>
              <a:srgbClr val="00B0EA">
                <a:alpha val="2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4" name="Group 16"/>
          <p:cNvGrpSpPr/>
          <p:nvPr/>
        </p:nvGrpSpPr>
        <p:grpSpPr>
          <a:xfrm>
            <a:off x="0" y="6144840"/>
            <a:ext cx="12184200" cy="708480"/>
            <a:chOff x="0" y="6144840"/>
            <a:chExt cx="12184200" cy="708480"/>
          </a:xfrm>
        </p:grpSpPr>
        <p:sp>
          <p:nvSpPr>
            <p:cNvPr id="15" name="Rectangle 17"/>
            <p:cNvSpPr/>
            <p:nvPr/>
          </p:nvSpPr>
          <p:spPr>
            <a:xfrm>
              <a:off x="0" y="6144840"/>
              <a:ext cx="12184200" cy="635400"/>
            </a:xfrm>
            <a:prstGeom prst="rect">
              <a:avLst/>
            </a:prstGeom>
            <a:solidFill>
              <a:srgbClr val="00B0EA">
                <a:alpha val="3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Rectangle 18"/>
            <p:cNvSpPr/>
            <p:nvPr/>
          </p:nvSpPr>
          <p:spPr>
            <a:xfrm>
              <a:off x="0" y="6656760"/>
              <a:ext cx="12184200" cy="196560"/>
            </a:xfrm>
            <a:prstGeom prst="rect">
              <a:avLst/>
            </a:prstGeom>
            <a:solidFill>
              <a:srgbClr val="00B0EA">
                <a:alpha val="28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8F1FF">
                <a:alpha val="56078"/>
              </a:srgbClr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11"/>
          <p:cNvSpPr/>
          <p:nvPr/>
        </p:nvSpPr>
        <p:spPr>
          <a:xfrm>
            <a:off x="0" y="0"/>
            <a:ext cx="12184200" cy="6853320"/>
          </a:xfrm>
          <a:prstGeom prst="rect">
            <a:avLst/>
          </a:prstGeom>
          <a:gradFill rotWithShape="0">
            <a:gsLst>
              <a:gs pos="0">
                <a:srgbClr val="FFFFFF">
                  <a:alpha val="49019"/>
                </a:srgbClr>
              </a:gs>
              <a:gs pos="100000">
                <a:srgbClr val="91E4FF">
                  <a:alpha val="35294"/>
                </a:srgbClr>
              </a:gs>
            </a:gsLst>
            <a:path path="circle">
              <a:fillToRect l="50000" t="50000" r="50000" b="50000"/>
            </a:path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Rectangle 8"/>
          <p:cNvSpPr/>
          <p:nvPr/>
        </p:nvSpPr>
        <p:spPr>
          <a:xfrm>
            <a:off x="0" y="6309360"/>
            <a:ext cx="12184200" cy="498240"/>
          </a:xfrm>
          <a:prstGeom prst="rect">
            <a:avLst/>
          </a:prstGeom>
          <a:solidFill>
            <a:srgbClr val="00B0EA">
              <a:alpha val="3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Rectangle 9"/>
          <p:cNvSpPr/>
          <p:nvPr/>
        </p:nvSpPr>
        <p:spPr>
          <a:xfrm>
            <a:off x="0" y="6703200"/>
            <a:ext cx="12184200" cy="150120"/>
          </a:xfrm>
          <a:prstGeom prst="rect">
            <a:avLst/>
          </a:prstGeom>
          <a:solidFill>
            <a:srgbClr val="00B0EA">
              <a:alpha val="28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office.com/r/kK14ynph7i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uccleparents.org" TargetMode="External"/><Relationship Id="rId2" Type="http://schemas.openxmlformats.org/officeDocument/2006/relationships/hyperlink" Target="mailto:manela.marin-del-rio@teacher.eursc.eu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ursc-my.sharepoint.com/:w:/g/personal/marindma_teacher_eursc_eu/ESGDm1XvGYhIipFbo2VWTdMBJbsr7ZqUW358JZ4r1QrFlw?e=uGcIvu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40000" y="1080720"/>
            <a:ext cx="10677960" cy="71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br/>
            <a:br/>
            <a:r>
              <a:rPr lang="es-ES" sz="5500" b="0" strike="noStrike" spc="-1">
                <a:solidFill>
                  <a:srgbClr val="0D0D0D"/>
                </a:solidFill>
                <a:latin typeface="Constantia"/>
                <a:ea typeface="DejaVu Sans"/>
              </a:rPr>
              <a:t>SCHOOL MOBILITIES</a:t>
            </a:r>
            <a:endParaRPr lang="fr-FR" sz="5500" b="0" strike="noStrike" spc="-1">
              <a:latin typeface="Arial"/>
            </a:endParaRPr>
          </a:p>
        </p:txBody>
      </p:sp>
      <p:sp>
        <p:nvSpPr>
          <p:cNvPr id="97" name="AutoShape 4"/>
          <p:cNvSpPr/>
          <p:nvPr/>
        </p:nvSpPr>
        <p:spPr>
          <a:xfrm>
            <a:off x="307800" y="792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8" name="Picture 98"/>
          <p:cNvPicPr/>
          <p:nvPr/>
        </p:nvPicPr>
        <p:blipFill>
          <a:blip r:embed="rId2"/>
          <a:stretch/>
        </p:blipFill>
        <p:spPr>
          <a:xfrm>
            <a:off x="3557880" y="3598920"/>
            <a:ext cx="4901760" cy="1977480"/>
          </a:xfrm>
          <a:prstGeom prst="rect">
            <a:avLst/>
          </a:prstGeom>
          <a:ln w="0">
            <a:noFill/>
          </a:ln>
        </p:spPr>
      </p:pic>
      <p:sp>
        <p:nvSpPr>
          <p:cNvPr id="99" name="Rectangle 98"/>
          <p:cNvSpPr/>
          <p:nvPr/>
        </p:nvSpPr>
        <p:spPr>
          <a:xfrm>
            <a:off x="2520000" y="2125800"/>
            <a:ext cx="6839640" cy="111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CH" sz="3600" b="0" strike="noStrike" spc="-1">
                <a:solidFill>
                  <a:srgbClr val="335366"/>
                </a:solidFill>
                <a:latin typeface="Franklin Gothic Book"/>
                <a:ea typeface="DejaVu Sans"/>
              </a:rPr>
              <a:t>Parents Information Meeting</a:t>
            </a:r>
            <a:endParaRPr lang="fr-FR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CH" sz="3600" b="0" strike="noStrike" spc="-1">
                <a:solidFill>
                  <a:srgbClr val="335366"/>
                </a:solidFill>
                <a:latin typeface="Franklin Gothic Book"/>
                <a:ea typeface="DejaVu Sans"/>
              </a:rPr>
              <a:t>November 29th 2022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</a:rPr>
              <a:t>STEP</a:t>
            </a:r>
            <a:r>
              <a:rPr lang="fr-BE" sz="4000" b="0" strike="noStrike" spc="-1">
                <a:solidFill>
                  <a:srgbClr val="FFFFFF"/>
                </a:solidFill>
                <a:latin typeface="Franklin Gothic Book"/>
                <a:ea typeface="DejaVu Sans"/>
              </a:rPr>
              <a:t> </a:t>
            </a: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1.</a:t>
            </a:r>
            <a:r>
              <a:rPr lang="fr-BE" sz="4000" b="0" strike="noStrike" spc="-1">
                <a:solidFill>
                  <a:srgbClr val="FFFFFF"/>
                </a:solidFill>
                <a:latin typeface="Franklin Gothic Book"/>
                <a:ea typeface="DejaVu Sans"/>
              </a:rPr>
              <a:t> Initial request</a:t>
            </a:r>
            <a:endParaRPr lang="fr-FR" sz="4000" b="0" strike="noStrike" spc="-1">
              <a:latin typeface="Arial"/>
            </a:endParaRPr>
          </a:p>
        </p:txBody>
      </p:sp>
      <p:sp>
        <p:nvSpPr>
          <p:cNvPr id="129" name="Marcador de posición de contenido 16"/>
          <p:cNvSpPr/>
          <p:nvPr/>
        </p:nvSpPr>
        <p:spPr>
          <a:xfrm>
            <a:off x="900000" y="1674360"/>
            <a:ext cx="10888560" cy="50016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30500" lnSpcReduction="20000"/>
          </a:bodyPr>
          <a:lstStyle/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r>
              <a:rPr lang="fr-BE" sz="8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You have to </a:t>
            </a:r>
            <a:r>
              <a:rPr lang="fr-BE" sz="8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fill</a:t>
            </a:r>
            <a:r>
              <a:rPr lang="fr-BE" sz="8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in the </a:t>
            </a:r>
            <a:r>
              <a:rPr lang="fr-BE" sz="87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Initial </a:t>
            </a:r>
            <a:r>
              <a:rPr lang="fr-BE" sz="87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request</a:t>
            </a:r>
            <a:r>
              <a:rPr lang="fr-BE" sz="87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8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which</a:t>
            </a:r>
            <a:r>
              <a:rPr lang="fr-BE" sz="8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8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contains</a:t>
            </a:r>
            <a:r>
              <a:rPr lang="fr-BE" sz="8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information about the </a:t>
            </a:r>
            <a:r>
              <a:rPr lang="fr-BE" sz="8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student’s</a:t>
            </a:r>
            <a:r>
              <a:rPr lang="fr-BE" sz="8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curriculum, </a:t>
            </a:r>
            <a:r>
              <a:rPr lang="fr-BE" sz="8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choice</a:t>
            </a:r>
            <a:r>
              <a:rPr lang="fr-BE" sz="8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of ES, motivation,...</a:t>
            </a:r>
            <a:endParaRPr lang="fr-FR" sz="87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76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7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BE" sz="8700" b="0" strike="noStrike" spc="-1" dirty="0">
                <a:solidFill>
                  <a:srgbClr val="C55A11"/>
                </a:solidFill>
                <a:latin typeface="Constantia" panose="02030602050306030303" pitchFamily="18" charset="0"/>
                <a:ea typeface="DejaVu Sans"/>
              </a:rPr>
              <a:t>Deadline : 13th of </a:t>
            </a:r>
            <a:r>
              <a:rPr lang="fr-BE" sz="8700" b="0" strike="noStrike" spc="-1" dirty="0" err="1">
                <a:solidFill>
                  <a:srgbClr val="C55A11"/>
                </a:solidFill>
                <a:latin typeface="Constantia" panose="02030602050306030303" pitchFamily="18" charset="0"/>
                <a:ea typeface="DejaVu Sans"/>
              </a:rPr>
              <a:t>January</a:t>
            </a:r>
            <a:r>
              <a:rPr lang="fr-BE" sz="8700" b="0" strike="noStrike" spc="-1" dirty="0">
                <a:solidFill>
                  <a:srgbClr val="C55A11"/>
                </a:solidFill>
                <a:latin typeface="Constantia" panose="02030602050306030303" pitchFamily="18" charset="0"/>
                <a:ea typeface="DejaVu Sans"/>
              </a:rPr>
              <a:t> 2023</a:t>
            </a:r>
            <a:endParaRPr lang="fr-FR" sz="87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BE" sz="7600" b="0" strike="noStrike" spc="-1" dirty="0">
              <a:solidFill>
                <a:srgbClr val="404040"/>
              </a:solidFill>
              <a:latin typeface="Constantia"/>
              <a:ea typeface="DejaVu Sans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fr-BE" sz="8700" b="0" i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Initial </a:t>
            </a:r>
            <a:r>
              <a:rPr lang="fr-BE" sz="8700" b="0" i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request</a:t>
            </a:r>
            <a:endParaRPr lang="fr-FR" sz="8700" b="0" i="1" strike="noStrike" spc="-1" dirty="0">
              <a:latin typeface="Constantia" panose="02030602050306030303" pitchFamily="18" charset="0"/>
            </a:endParaRPr>
          </a:p>
          <a:p>
            <a:pPr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r>
              <a:rPr lang="fr-FR" sz="3900" spc="-1" dirty="0">
                <a:latin typeface="Constantia" panose="02030602050306030303" pitchFamily="18" charset="0"/>
                <a:hlinkClick r:id="rId2"/>
              </a:rPr>
              <a:t>https://forms.office.com/r/kK14ynph7i</a:t>
            </a:r>
            <a:endParaRPr lang="fr-FR" sz="3900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7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7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7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r>
              <a:rPr lang="fr-BE" sz="32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30" name="AutoShape 17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1" name="Picture 4"/>
          <p:cNvPicPr/>
          <p:nvPr/>
        </p:nvPicPr>
        <p:blipFill>
          <a:blip r:embed="rId3"/>
          <a:stretch/>
        </p:blipFill>
        <p:spPr>
          <a:xfrm>
            <a:off x="10080000" y="5531400"/>
            <a:ext cx="2108520" cy="765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720000" y="569160"/>
            <a:ext cx="1115604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</a:rPr>
              <a:t>STEP</a:t>
            </a:r>
            <a:r>
              <a:rPr lang="fr-BE" sz="4000" b="0" strike="noStrike" spc="-1">
                <a:solidFill>
                  <a:srgbClr val="FFFFFF"/>
                </a:solidFill>
                <a:latin typeface="Franklin Gothic Book"/>
                <a:ea typeface="DejaVu Sans"/>
              </a:rPr>
              <a:t> </a:t>
            </a: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2</a:t>
            </a:r>
            <a:r>
              <a:rPr lang="fr-BE" sz="4000" b="0" strike="noStrike" spc="-1">
                <a:solidFill>
                  <a:srgbClr val="FFFFFF"/>
                </a:solidFill>
                <a:latin typeface="Franklin Gothic Book"/>
                <a:ea typeface="DejaVu Sans"/>
              </a:rPr>
              <a:t>. Pre-selection</a:t>
            </a:r>
            <a:endParaRPr lang="fr-FR" sz="4000" b="0" strike="noStrike" spc="-1">
              <a:latin typeface="Arial"/>
            </a:endParaRPr>
          </a:p>
        </p:txBody>
      </p:sp>
      <p:sp>
        <p:nvSpPr>
          <p:cNvPr id="133" name="Marcador de posición de contenido 17"/>
          <p:cNvSpPr/>
          <p:nvPr/>
        </p:nvSpPr>
        <p:spPr>
          <a:xfrm>
            <a:off x="965880" y="1800000"/>
            <a:ext cx="10553400" cy="448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75000" lnSpcReduction="20000"/>
          </a:bodyPr>
          <a:lstStyle/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6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1. 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Validation of the initial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requests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by the </a:t>
            </a:r>
            <a:r>
              <a:rPr lang="fr-BE" sz="37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Class Council                  </a:t>
            </a:r>
            <a:r>
              <a:rPr lang="fr-BE" sz="370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(no </a:t>
            </a:r>
            <a:r>
              <a:rPr lang="fr-BE" sz="370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difficulties</a:t>
            </a:r>
            <a:r>
              <a:rPr lang="fr-BE" sz="370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to catch up</a:t>
            </a:r>
            <a:r>
              <a:rPr lang="fr-BE" sz="3700" spc="-1" dirty="0">
                <a:solidFill>
                  <a:srgbClr val="404040"/>
                </a:solidFill>
                <a:latin typeface="Constantia" panose="02030602050306030303" pitchFamily="18" charset="0"/>
              </a:rPr>
              <a:t>, </a:t>
            </a:r>
            <a:r>
              <a:rPr lang="fr-BE" sz="3700" spc="-1" dirty="0" err="1">
                <a:solidFill>
                  <a:srgbClr val="404040"/>
                </a:solidFill>
                <a:latin typeface="Constantia" panose="02030602050306030303" pitchFamily="18" charset="0"/>
              </a:rPr>
              <a:t>appropriate</a:t>
            </a:r>
            <a:r>
              <a:rPr lang="fr-BE" sz="3700" spc="-1" dirty="0">
                <a:solidFill>
                  <a:srgbClr val="404040"/>
                </a:solidFill>
                <a:latin typeface="Constantia" panose="02030602050306030303" pitchFamily="18" charset="0"/>
              </a:rPr>
              <a:t> </a:t>
            </a:r>
            <a:r>
              <a:rPr lang="fr-BE" sz="3700" spc="-1" dirty="0" err="1">
                <a:solidFill>
                  <a:srgbClr val="404040"/>
                </a:solidFill>
                <a:latin typeface="Constantia" panose="02030602050306030303" pitchFamily="18" charset="0"/>
              </a:rPr>
              <a:t>behaviour</a:t>
            </a:r>
            <a:r>
              <a:rPr lang="fr-BE" sz="3700" spc="-1" dirty="0">
                <a:solidFill>
                  <a:srgbClr val="404040"/>
                </a:solidFill>
                <a:latin typeface="Constantia" panose="02030602050306030303" pitchFamily="18" charset="0"/>
              </a:rPr>
              <a:t>.)</a:t>
            </a: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7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2.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Validation of the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pre-selection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list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by the</a:t>
            </a:r>
            <a:r>
              <a:rPr lang="fr-BE" sz="37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7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7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Management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</a:t>
            </a: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The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list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of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pre-selected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students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will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be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sent to the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schools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chosen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by the </a:t>
            </a:r>
            <a:r>
              <a:rPr lang="fr-BE" sz="37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</a:t>
            </a:r>
            <a:r>
              <a:rPr lang="fr-BE" sz="37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</a:t>
            </a:r>
            <a:endParaRPr lang="fr-FR" sz="37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100" b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2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34" name="AutoShape 18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5" name="Picture 5"/>
          <p:cNvPicPr/>
          <p:nvPr/>
        </p:nvPicPr>
        <p:blipFill>
          <a:blip r:embed="rId2"/>
          <a:stretch/>
        </p:blipFill>
        <p:spPr>
          <a:xfrm>
            <a:off x="9792000" y="5426640"/>
            <a:ext cx="2396520" cy="869760"/>
          </a:xfrm>
          <a:prstGeom prst="rect">
            <a:avLst/>
          </a:prstGeom>
          <a:ln w="0">
            <a:noFill/>
          </a:ln>
        </p:spPr>
      </p:pic>
      <p:sp>
        <p:nvSpPr>
          <p:cNvPr id="136" name="TextBox 118"/>
          <p:cNvSpPr/>
          <p:nvPr/>
        </p:nvSpPr>
        <p:spPr>
          <a:xfrm>
            <a:off x="965880" y="4056840"/>
            <a:ext cx="9979560" cy="153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BE" sz="3100" b="0" strike="noStrike" spc="-1" dirty="0">
              <a:solidFill>
                <a:srgbClr val="404040"/>
              </a:solidFill>
              <a:latin typeface="Constantia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Deadline</a:t>
            </a:r>
            <a:r>
              <a:rPr lang="fr-FR" sz="3100" b="0" strike="noStrike" spc="-1" dirty="0">
                <a:solidFill>
                  <a:srgbClr val="000000"/>
                </a:solidFill>
                <a:latin typeface="Constantia"/>
                <a:ea typeface="DejaVu Sans"/>
              </a:rPr>
              <a:t>: </a:t>
            </a:r>
            <a:r>
              <a:rPr lang="fr-BE" sz="3100" b="0" strike="noStrike" spc="-1" dirty="0">
                <a:solidFill>
                  <a:srgbClr val="C55A11"/>
                </a:solidFill>
                <a:latin typeface="Constantia"/>
                <a:ea typeface="DejaVu Sans"/>
              </a:rPr>
              <a:t>Second </a:t>
            </a:r>
            <a:r>
              <a:rPr lang="fr-BE" sz="3100" b="0" strike="noStrike" spc="-1" dirty="0" err="1">
                <a:solidFill>
                  <a:srgbClr val="C55A11"/>
                </a:solidFill>
                <a:latin typeface="Constantia"/>
                <a:ea typeface="DejaVu Sans"/>
              </a:rPr>
              <a:t>week</a:t>
            </a:r>
            <a:r>
              <a:rPr lang="fr-BE" sz="3100" b="0" strike="noStrike" spc="-1" dirty="0">
                <a:solidFill>
                  <a:srgbClr val="C55A11"/>
                </a:solidFill>
                <a:latin typeface="Constantia"/>
                <a:ea typeface="DejaVu Sans"/>
              </a:rPr>
              <a:t> of </a:t>
            </a:r>
            <a:r>
              <a:rPr lang="fr-BE" sz="3100" b="0" strike="noStrike" spc="-1" dirty="0" err="1">
                <a:solidFill>
                  <a:srgbClr val="C55A11"/>
                </a:solidFill>
                <a:latin typeface="Constantia"/>
                <a:ea typeface="DejaVu Sans"/>
              </a:rPr>
              <a:t>February</a:t>
            </a:r>
            <a:r>
              <a:rPr lang="fr-BE" sz="36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.</a:t>
            </a:r>
            <a:r>
              <a:rPr lang="fr-FR" sz="3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fr-FR" sz="3600" b="0" strike="noStrike" spc="-1" dirty="0">
              <a:latin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722880" y="540000"/>
            <a:ext cx="10432800" cy="941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</a:rPr>
              <a:t>STEP</a:t>
            </a:r>
            <a:r>
              <a:rPr lang="fr-BE" sz="4000" b="0" strike="noStrike" spc="-1">
                <a:solidFill>
                  <a:srgbClr val="FFFFFF"/>
                </a:solidFill>
                <a:latin typeface="Franklin Gothic Book"/>
                <a:ea typeface="DejaVu Sans"/>
              </a:rPr>
              <a:t> </a:t>
            </a: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3</a:t>
            </a:r>
            <a:r>
              <a:rPr lang="fr-BE" sz="4000" b="0" strike="noStrike" spc="-1">
                <a:solidFill>
                  <a:srgbClr val="FFFFFF"/>
                </a:solidFill>
                <a:latin typeface="Franklin Gothic Book"/>
                <a:ea typeface="DejaVu Sans"/>
              </a:rPr>
              <a:t>. Informing non pre-selected students</a:t>
            </a:r>
            <a:endParaRPr lang="fr-FR" sz="4000" b="0" strike="noStrike" spc="-1">
              <a:latin typeface="Arial"/>
            </a:endParaRPr>
          </a:p>
        </p:txBody>
      </p:sp>
      <p:sp>
        <p:nvSpPr>
          <p:cNvPr id="138" name="Marcador de posición de contenido 18"/>
          <p:cNvSpPr/>
          <p:nvPr/>
        </p:nvSpPr>
        <p:spPr>
          <a:xfrm>
            <a:off x="976680" y="1798762"/>
            <a:ext cx="10179000" cy="426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will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inform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who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have not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being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pre-selected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Deadline</a:t>
            </a:r>
            <a:r>
              <a:rPr lang="fr-BE" sz="3300" b="0" i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: </a:t>
            </a:r>
            <a:r>
              <a:rPr lang="fr-BE" sz="3300" b="0" strike="noStrike" spc="-1" dirty="0">
                <a:solidFill>
                  <a:srgbClr val="C55A11"/>
                </a:solidFill>
                <a:latin typeface="Constantia" panose="02030602050306030303" pitchFamily="18" charset="0"/>
                <a:ea typeface="DejaVu Sans"/>
              </a:rPr>
              <a:t>10th of </a:t>
            </a:r>
            <a:r>
              <a:rPr lang="fr-BE" sz="3300" b="0" strike="noStrike" spc="-1" dirty="0" err="1">
                <a:solidFill>
                  <a:srgbClr val="C55A11"/>
                </a:solidFill>
                <a:latin typeface="Constantia" panose="02030602050306030303" pitchFamily="18" charset="0"/>
                <a:ea typeface="DejaVu Sans"/>
              </a:rPr>
              <a:t>February</a:t>
            </a:r>
            <a:r>
              <a:rPr lang="fr-BE" sz="3300" b="0" i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 algn="ctr">
              <a:lnSpc>
                <a:spcPct val="100000"/>
              </a:lnSpc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</p:txBody>
      </p:sp>
      <p:sp>
        <p:nvSpPr>
          <p:cNvPr id="139" name="AutoShape 19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0" name="Picture 6"/>
          <p:cNvPicPr/>
          <p:nvPr/>
        </p:nvPicPr>
        <p:blipFill>
          <a:blip r:embed="rId2"/>
          <a:stretch/>
        </p:blipFill>
        <p:spPr>
          <a:xfrm>
            <a:off x="9889560" y="5504040"/>
            <a:ext cx="2298960" cy="7923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722880" y="540000"/>
            <a:ext cx="10432800" cy="941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 dirty="0">
                <a:solidFill>
                  <a:srgbClr val="FFFFFF"/>
                </a:solidFill>
                <a:latin typeface="Constantia"/>
              </a:rPr>
              <a:t>STEP</a:t>
            </a:r>
            <a:r>
              <a:rPr lang="fr-BE" sz="4000" b="0" strike="noStrike" spc="-1" dirty="0">
                <a:solidFill>
                  <a:srgbClr val="FFFFFF"/>
                </a:solidFill>
                <a:latin typeface="Franklin Gothic Book"/>
                <a:ea typeface="DejaVu Sans"/>
              </a:rPr>
              <a:t> </a:t>
            </a:r>
            <a:r>
              <a:rPr lang="fr-BE" sz="4800" b="0" strike="noStrike" spc="-1" dirty="0">
                <a:solidFill>
                  <a:srgbClr val="FFFFFF"/>
                </a:solidFill>
                <a:latin typeface="Constantia"/>
                <a:ea typeface="DejaVu Sans"/>
              </a:rPr>
              <a:t>4.</a:t>
            </a:r>
            <a:r>
              <a:rPr lang="fr-BE" sz="4000" b="0" strike="noStrike" spc="-1" dirty="0">
                <a:solidFill>
                  <a:srgbClr val="FFFFFF"/>
                </a:solidFill>
                <a:latin typeface="Franklin Gothic Book"/>
                <a:ea typeface="DejaVu Sans"/>
              </a:rPr>
              <a:t> </a:t>
            </a:r>
            <a:r>
              <a:rPr lang="fr-BE" sz="4000" b="0" strike="noStrike" spc="-1" dirty="0" err="1">
                <a:solidFill>
                  <a:srgbClr val="FFFFFF"/>
                </a:solidFill>
                <a:latin typeface="Franklin Gothic Book"/>
                <a:ea typeface="DejaVu Sans"/>
              </a:rPr>
              <a:t>Asking</a:t>
            </a:r>
            <a:r>
              <a:rPr lang="fr-BE" sz="4000" b="0" strike="noStrike" spc="-1" dirty="0">
                <a:solidFill>
                  <a:srgbClr val="FFFFFF"/>
                </a:solidFill>
                <a:latin typeface="Franklin Gothic Book"/>
                <a:ea typeface="DejaVu Sans"/>
              </a:rPr>
              <a:t> for annexes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42" name="Marcador de posición de contenido 15"/>
          <p:cNvSpPr/>
          <p:nvPr/>
        </p:nvSpPr>
        <p:spPr>
          <a:xfrm>
            <a:off x="976680" y="1656720"/>
            <a:ext cx="10179000" cy="426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The </a:t>
            </a:r>
            <a:r>
              <a:rPr lang="fr-BE" sz="31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school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will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ask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pre-selected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students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1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Annex 2 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(</a:t>
            </a:r>
            <a:r>
              <a:rPr lang="fr-BE" sz="3100" b="0" i="1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pupils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’ application)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, </a:t>
            </a:r>
            <a:r>
              <a:rPr lang="fr-BE" sz="3100" b="1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Annex 3 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(host </a:t>
            </a:r>
            <a:r>
              <a:rPr lang="fr-BE" sz="3100" b="0" i="1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family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information. If the </a:t>
            </a:r>
            <a:r>
              <a:rPr lang="fr-BE" sz="3100" b="0" i="1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family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i="1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is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i="1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willing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to host a </a:t>
            </a:r>
            <a:r>
              <a:rPr lang="fr-BE" sz="3100" b="0" i="1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student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)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, </a:t>
            </a:r>
            <a:r>
              <a:rPr lang="fr-BE" sz="3100" b="1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Annex 4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(</a:t>
            </a:r>
            <a:r>
              <a:rPr lang="fr-BE" sz="31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health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form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. Part 1), </a:t>
            </a:r>
            <a:r>
              <a:rPr lang="fr-BE" sz="3100" b="1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Annex 5 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(consent </a:t>
            </a:r>
            <a:r>
              <a:rPr lang="fr-BE" sz="3100" b="0" i="1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form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).</a:t>
            </a:r>
            <a:endParaRPr lang="fr-FR" sz="3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3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Deadline for </a:t>
            </a:r>
            <a:r>
              <a:rPr lang="fr-BE" sz="31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asking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annexes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: </a:t>
            </a:r>
            <a:r>
              <a:rPr lang="fr-BE" sz="3100" b="0" strike="noStrike" spc="-1" dirty="0">
                <a:solidFill>
                  <a:srgbClr val="C55A11"/>
                </a:solidFill>
                <a:latin typeface="Constantia"/>
                <a:ea typeface="DejaVu Sans"/>
              </a:rPr>
              <a:t>10th of </a:t>
            </a:r>
            <a:r>
              <a:rPr lang="fr-BE" sz="3100" b="0" strike="noStrike" spc="-1" dirty="0" err="1">
                <a:solidFill>
                  <a:srgbClr val="C55A11"/>
                </a:solidFill>
                <a:latin typeface="Constantia"/>
                <a:ea typeface="DejaVu Sans"/>
              </a:rPr>
              <a:t>February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.</a:t>
            </a:r>
            <a:endParaRPr lang="fr-FR" sz="3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Deadline for </a:t>
            </a:r>
            <a:r>
              <a:rPr lang="fr-BE" sz="31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receiving</a:t>
            </a: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annexes 2, 3, 4 and 5</a:t>
            </a:r>
            <a:r>
              <a:rPr lang="fr-BE" sz="3100" b="0" i="1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: </a:t>
            </a:r>
            <a:r>
              <a:rPr lang="fr-BE" sz="3100" b="0" i="1" strike="noStrike" spc="-1" dirty="0">
                <a:solidFill>
                  <a:srgbClr val="C55A11"/>
                </a:solidFill>
                <a:latin typeface="Constantia"/>
                <a:ea typeface="DejaVu Sans"/>
              </a:rPr>
              <a:t> </a:t>
            </a:r>
            <a:r>
              <a:rPr lang="fr-BE" sz="3100" b="0" strike="noStrike" spc="-1" dirty="0">
                <a:solidFill>
                  <a:srgbClr val="C55A11"/>
                </a:solidFill>
                <a:latin typeface="Constantia"/>
                <a:ea typeface="DejaVu Sans"/>
              </a:rPr>
              <a:t>3rd of March</a:t>
            </a: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</p:txBody>
      </p:sp>
      <p:sp>
        <p:nvSpPr>
          <p:cNvPr id="143" name="AutoShape 16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4" name="Picture 2"/>
          <p:cNvPicPr/>
          <p:nvPr/>
        </p:nvPicPr>
        <p:blipFill>
          <a:blip r:embed="rId2"/>
          <a:stretch/>
        </p:blipFill>
        <p:spPr>
          <a:xfrm>
            <a:off x="9889560" y="5504040"/>
            <a:ext cx="2298960" cy="7923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755510" y="406835"/>
            <a:ext cx="10432800" cy="1481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spc="-1" dirty="0">
                <a:solidFill>
                  <a:srgbClr val="FFFFFF"/>
                </a:solidFill>
                <a:latin typeface="Constantia"/>
              </a:rPr>
              <a:t>STEP 5.</a:t>
            </a:r>
            <a:r>
              <a:rPr lang="fr-BE" sz="4800" b="0" strike="noStrike" spc="-1" dirty="0">
                <a:solidFill>
                  <a:srgbClr val="FFFFFF"/>
                </a:solidFill>
                <a:latin typeface="Constantia"/>
                <a:ea typeface="DejaVu Sans"/>
              </a:rPr>
              <a:t> </a:t>
            </a:r>
            <a:r>
              <a:rPr lang="fr-BE" sz="4000" b="0" strike="noStrike" spc="-1" dirty="0" err="1">
                <a:solidFill>
                  <a:srgbClr val="FFFFFF"/>
                </a:solidFill>
                <a:latin typeface="Constantia"/>
                <a:ea typeface="DejaVu Sans"/>
              </a:rPr>
              <a:t>Selection</a:t>
            </a:r>
            <a:r>
              <a:rPr lang="fr-BE" sz="4000" b="0" strike="noStrike" spc="-1" dirty="0">
                <a:solidFill>
                  <a:srgbClr val="FFFFFF"/>
                </a:solidFill>
                <a:latin typeface="Constantia"/>
                <a:ea typeface="DejaVu Sans"/>
              </a:rPr>
              <a:t> of </a:t>
            </a:r>
            <a:r>
              <a:rPr lang="fr-BE" sz="4000" b="0" strike="noStrike" spc="-1" dirty="0" err="1">
                <a:solidFill>
                  <a:srgbClr val="FFFFFF"/>
                </a:solidFill>
                <a:latin typeface="Constantia"/>
                <a:ea typeface="DejaVu Sans"/>
              </a:rPr>
              <a:t>students</a:t>
            </a:r>
            <a:r>
              <a:rPr lang="fr-BE" sz="4000" b="0" strike="noStrike" spc="-1" dirty="0">
                <a:solidFill>
                  <a:srgbClr val="FFFFFF"/>
                </a:solidFill>
                <a:latin typeface="Constantia"/>
                <a:ea typeface="DejaVu Sans"/>
              </a:rPr>
              <a:t> by </a:t>
            </a:r>
            <a:r>
              <a:rPr lang="fr-BE" sz="4000" b="0" strike="noStrike" spc="-1" dirty="0" err="1">
                <a:solidFill>
                  <a:srgbClr val="FFFFFF"/>
                </a:solidFill>
                <a:latin typeface="Constantia"/>
                <a:ea typeface="DejaVu Sans"/>
              </a:rPr>
              <a:t>hosting</a:t>
            </a:r>
            <a:r>
              <a:rPr lang="fr-BE" sz="4000" b="0" strike="noStrike" spc="-1" dirty="0">
                <a:solidFill>
                  <a:srgbClr val="FFFFFF"/>
                </a:solidFill>
                <a:latin typeface="Constantia"/>
                <a:ea typeface="DejaVu Sans"/>
              </a:rPr>
              <a:t> </a:t>
            </a:r>
            <a:r>
              <a:rPr lang="fr-BE" sz="4000" b="0" strike="noStrike" spc="-1" dirty="0" err="1">
                <a:solidFill>
                  <a:srgbClr val="FFFFFF"/>
                </a:solidFill>
                <a:latin typeface="Constantia"/>
                <a:ea typeface="DejaVu Sans"/>
              </a:rPr>
              <a:t>school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46" name="Marcador de posición de contenido 7"/>
          <p:cNvSpPr/>
          <p:nvPr/>
        </p:nvSpPr>
        <p:spPr>
          <a:xfrm>
            <a:off x="1058336" y="2049113"/>
            <a:ext cx="10075327" cy="4676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hosting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will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have to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send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list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of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selected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with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proposals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for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matching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lang="fr-FR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BE" sz="36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Deadline: </a:t>
            </a:r>
            <a:r>
              <a:rPr lang="fr-BE" sz="3100" b="0" strike="noStrike" spc="-1" dirty="0">
                <a:solidFill>
                  <a:srgbClr val="C55A11"/>
                </a:solidFill>
                <a:latin typeface="Constantia"/>
                <a:ea typeface="DejaVu Sans"/>
              </a:rPr>
              <a:t>end</a:t>
            </a:r>
            <a:r>
              <a:rPr lang="fr-BE" sz="36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strike="noStrike" spc="-1" dirty="0">
                <a:solidFill>
                  <a:srgbClr val="C55A11"/>
                </a:solidFill>
                <a:latin typeface="Constantia"/>
                <a:ea typeface="DejaVu Sans"/>
              </a:rPr>
              <a:t>of</a:t>
            </a:r>
            <a:r>
              <a:rPr lang="fr-BE" sz="36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r>
              <a:rPr lang="fr-BE" sz="3100" b="0" strike="noStrike" spc="-1" dirty="0">
                <a:solidFill>
                  <a:srgbClr val="C55A11"/>
                </a:solidFill>
                <a:latin typeface="Constantia"/>
                <a:ea typeface="DejaVu Sans"/>
              </a:rPr>
              <a:t>March.</a:t>
            </a:r>
            <a:endParaRPr lang="fr-FR" sz="3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3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</p:txBody>
      </p:sp>
      <p:sp>
        <p:nvSpPr>
          <p:cNvPr id="147" name="AutoShape 9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8" name="Picture 114"/>
          <p:cNvPicPr/>
          <p:nvPr/>
        </p:nvPicPr>
        <p:blipFill>
          <a:blip r:embed="rId2"/>
          <a:stretch/>
        </p:blipFill>
        <p:spPr>
          <a:xfrm>
            <a:off x="9720000" y="5301720"/>
            <a:ext cx="2468520" cy="994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</a:rPr>
              <a:t>STEP</a:t>
            </a: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 6 : Matching exchange students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50" name="Marcador de posición de contenido 3"/>
          <p:cNvSpPr/>
          <p:nvPr/>
        </p:nvSpPr>
        <p:spPr>
          <a:xfrm>
            <a:off x="900000" y="1082520"/>
            <a:ext cx="10391760" cy="4676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Coordinators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will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help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matching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your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child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with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 host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family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However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, parents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may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look for a host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family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themselves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if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they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don’t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agree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with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choice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made.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 algn="ctr">
              <a:lnSpc>
                <a:spcPct val="100000"/>
              </a:lnSpc>
            </a:pPr>
            <a:endParaRPr lang="fr-FR" sz="3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3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Deadline for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informing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families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about host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and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potential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host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family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: </a:t>
            </a:r>
            <a:r>
              <a:rPr lang="fr-BE" sz="3300" b="0" strike="noStrike" spc="-1" dirty="0">
                <a:solidFill>
                  <a:srgbClr val="C55A11"/>
                </a:solidFill>
                <a:latin typeface="Constantia" panose="02030602050306030303" pitchFamily="18" charset="0"/>
                <a:ea typeface="DejaVu Sans"/>
              </a:rPr>
              <a:t>21st April.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</p:txBody>
      </p:sp>
      <p:sp>
        <p:nvSpPr>
          <p:cNvPr id="151" name="AutoShape 5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2" name="Picture 7"/>
          <p:cNvPicPr/>
          <p:nvPr/>
        </p:nvPicPr>
        <p:blipFill>
          <a:blip r:embed="rId2"/>
          <a:stretch/>
        </p:blipFill>
        <p:spPr>
          <a:xfrm>
            <a:off x="9720000" y="5301720"/>
            <a:ext cx="2468520" cy="994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 STEP 7 : Sending last annexes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54" name="Marcador de posición de contenido 1"/>
          <p:cNvSpPr/>
          <p:nvPr/>
        </p:nvSpPr>
        <p:spPr>
          <a:xfrm>
            <a:off x="1079280" y="1082520"/>
            <a:ext cx="10076400" cy="4676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9000" lnSpcReduction="10000"/>
          </a:bodyPr>
          <a:lstStyle/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who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have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already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 a host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family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will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send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1" i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Annex 6 </a:t>
            </a:r>
            <a:r>
              <a:rPr lang="fr-BE" sz="3300" b="0" i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(host </a:t>
            </a:r>
            <a:r>
              <a:rPr lang="fr-BE" sz="3300" b="0" i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family</a:t>
            </a:r>
            <a:r>
              <a:rPr lang="fr-BE" sz="3300" b="0" i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charter)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and </a:t>
            </a:r>
            <a:r>
              <a:rPr lang="fr-BE" sz="33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Annex 9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(Crisis contact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list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) to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his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/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her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mobility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coordinator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You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will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probably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receive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Annex 9 as a Teams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forms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to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be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filled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in online.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Deadline : </a:t>
            </a:r>
            <a:r>
              <a:rPr lang="fr-BE" sz="3300" b="0" strike="noStrike" spc="-1" dirty="0">
                <a:solidFill>
                  <a:srgbClr val="C55A11"/>
                </a:solidFill>
                <a:latin typeface="Constantia" panose="02030602050306030303" pitchFamily="18" charset="0"/>
                <a:ea typeface="DejaVu Sans"/>
              </a:rPr>
              <a:t>end of April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7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7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7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7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7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700" b="0" strike="noStrike" spc="-1" dirty="0">
              <a:latin typeface="Arial"/>
            </a:endParaRPr>
          </a:p>
        </p:txBody>
      </p:sp>
      <p:sp>
        <p:nvSpPr>
          <p:cNvPr id="155" name="AutoShape 1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6" name="Picture 8"/>
          <p:cNvPicPr/>
          <p:nvPr/>
        </p:nvPicPr>
        <p:blipFill>
          <a:blip r:embed="rId2"/>
          <a:stretch/>
        </p:blipFill>
        <p:spPr>
          <a:xfrm>
            <a:off x="9720000" y="5301720"/>
            <a:ext cx="2468520" cy="994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Students without a host family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58" name="Marcador de posición de contenido 22"/>
          <p:cNvSpPr/>
          <p:nvPr/>
        </p:nvSpPr>
        <p:spPr>
          <a:xfrm>
            <a:off x="900000" y="1082519"/>
            <a:ext cx="10391760" cy="490990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In 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European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,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without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 host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family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may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be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included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in a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list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with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some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information about 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(e.g. </a:t>
            </a:r>
            <a:r>
              <a:rPr lang="fr-BE" sz="3300" b="0" i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short description of the </a:t>
            </a:r>
            <a:r>
              <a:rPr lang="fr-BE" sz="3300" b="0" i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</a:t>
            </a:r>
            <a:r>
              <a:rPr lang="fr-BE" sz="3300" b="0" i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and parents’ contact </a:t>
            </a:r>
            <a:r>
              <a:rPr lang="fr-BE" sz="3300" b="0" i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details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). This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list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sent to the APEEE,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which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in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turn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sends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it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to all parents.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Accredited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work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differently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 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1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    </a:t>
            </a:r>
            <a:endParaRPr lang="fr-FR" sz="3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3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100" b="0" strike="noStrike" spc="-1" dirty="0">
              <a:latin typeface="Arial"/>
            </a:endParaRPr>
          </a:p>
        </p:txBody>
      </p:sp>
      <p:sp>
        <p:nvSpPr>
          <p:cNvPr id="159" name="AutoShape 22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0" name="Picture 17"/>
          <p:cNvPicPr/>
          <p:nvPr/>
        </p:nvPicPr>
        <p:blipFill>
          <a:blip r:embed="rId2"/>
          <a:stretch/>
        </p:blipFill>
        <p:spPr>
          <a:xfrm>
            <a:off x="9720000" y="5301720"/>
            <a:ext cx="2468520" cy="994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ACCEPTANCE LETTER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62" name="Marcador de posición de contenido 14"/>
          <p:cNvSpPr/>
          <p:nvPr/>
        </p:nvSpPr>
        <p:spPr>
          <a:xfrm>
            <a:off x="1080000" y="1675800"/>
            <a:ext cx="10255680" cy="336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You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should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receive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an a</a:t>
            </a:r>
            <a:r>
              <a:rPr lang="fr-BE" sz="33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cceptance </a:t>
            </a:r>
            <a:r>
              <a:rPr lang="fr-BE" sz="33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letter</a:t>
            </a:r>
            <a:r>
              <a:rPr lang="fr-BE" sz="33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from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the host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with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information about the start of 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year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, documentation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needed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,  transport and cantine services, books,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welcoming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meeting…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</p:txBody>
      </p:sp>
      <p:sp>
        <p:nvSpPr>
          <p:cNvPr id="163" name="AutoShape 15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4" name="Picture 1"/>
          <p:cNvPicPr/>
          <p:nvPr/>
        </p:nvPicPr>
        <p:blipFill>
          <a:blip r:embed="rId2"/>
          <a:stretch/>
        </p:blipFill>
        <p:spPr>
          <a:xfrm>
            <a:off x="9720000" y="5301720"/>
            <a:ext cx="2468520" cy="994680"/>
          </a:xfrm>
          <a:prstGeom prst="rect">
            <a:avLst/>
          </a:prstGeom>
          <a:ln w="0">
            <a:noFill/>
          </a:ln>
        </p:spPr>
      </p:pic>
      <p:sp>
        <p:nvSpPr>
          <p:cNvPr id="165" name="TextBox 143"/>
          <p:cNvSpPr/>
          <p:nvPr/>
        </p:nvSpPr>
        <p:spPr>
          <a:xfrm>
            <a:off x="3600000" y="5137200"/>
            <a:ext cx="4709160" cy="55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BE" sz="33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Deadline : </a:t>
            </a:r>
            <a:r>
              <a:rPr lang="fr-BE" sz="3300" b="0" strike="noStrike" spc="-1" dirty="0">
                <a:solidFill>
                  <a:srgbClr val="C55A11"/>
                </a:solidFill>
                <a:latin typeface="Constantia"/>
                <a:ea typeface="DejaVu Sans"/>
              </a:rPr>
              <a:t>May/June</a:t>
            </a:r>
            <a:endParaRPr lang="fr-FR" sz="3300" b="0" strike="noStrike" spc="-1" dirty="0">
              <a:latin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REMARKS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67" name="Marcador de posición de contenido 2"/>
          <p:cNvSpPr/>
          <p:nvPr/>
        </p:nvSpPr>
        <p:spPr>
          <a:xfrm>
            <a:off x="1003177" y="1851840"/>
            <a:ext cx="10512503" cy="30841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Please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note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that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will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follow the deadlines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agreed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between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coordinators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However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,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we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are not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responsible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for 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delay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of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other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European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 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</p:txBody>
      </p:sp>
      <p:sp>
        <p:nvSpPr>
          <p:cNvPr id="168" name="AutoShape 3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9" name="Picture 9"/>
          <p:cNvPicPr/>
          <p:nvPr/>
        </p:nvPicPr>
        <p:blipFill>
          <a:blip r:embed="rId2"/>
          <a:stretch/>
        </p:blipFill>
        <p:spPr>
          <a:xfrm>
            <a:off x="9720000" y="5301720"/>
            <a:ext cx="2468520" cy="994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INTRODUCTION 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01" name="Marcador de posición de contenido 8"/>
          <p:cNvSpPr/>
          <p:nvPr/>
        </p:nvSpPr>
        <p:spPr>
          <a:xfrm>
            <a:off x="900000" y="1980000"/>
            <a:ext cx="10436760" cy="32844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00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3400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Mobility = school exchange or visit</a:t>
            </a:r>
            <a:endParaRPr lang="fr-BE" sz="3400" b="0" strike="noStrike" spc="-1" dirty="0">
              <a:solidFill>
                <a:srgbClr val="404040"/>
              </a:solidFill>
              <a:latin typeface="Constantia" panose="02030602050306030303" pitchFamily="18" charset="0"/>
              <a:ea typeface="DejaVu Sans"/>
            </a:endParaRPr>
          </a:p>
          <a:p>
            <a:pPr>
              <a:lnSpc>
                <a:spcPct val="100000"/>
              </a:lnSpc>
            </a:pPr>
            <a:endParaRPr lang="fr-BE" sz="3400" b="0" strike="noStrike" spc="-1" dirty="0">
              <a:solidFill>
                <a:srgbClr val="404040"/>
              </a:solidFill>
              <a:latin typeface="Constantia" panose="02030602050306030303" pitchFamily="18" charset="0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Temporarily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visiting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other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schools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in a </a:t>
            </a: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different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country </a:t>
            </a: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gives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students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the chance to </a:t>
            </a: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develop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more </a:t>
            </a: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intensively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in </a:t>
            </a:r>
            <a:r>
              <a:rPr lang="fr-BE" sz="34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many</a:t>
            </a:r>
            <a:r>
              <a:rPr lang="fr-BE" sz="34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regards, e.g. to </a:t>
            </a:r>
            <a:r>
              <a:rPr lang="fr-BE" sz="34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improve</a:t>
            </a:r>
            <a:r>
              <a:rPr lang="fr-BE" sz="34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4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their</a:t>
            </a:r>
            <a:r>
              <a:rPr lang="fr-BE" sz="34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4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language</a:t>
            </a:r>
            <a:r>
              <a:rPr lang="fr-BE" sz="34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4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skills</a:t>
            </a:r>
            <a:r>
              <a:rPr lang="fr-BE" sz="34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and to mature </a:t>
            </a:r>
            <a:r>
              <a:rPr lang="fr-BE" sz="34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through</a:t>
            </a:r>
            <a:r>
              <a:rPr lang="fr-BE" sz="34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4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experiencing</a:t>
            </a:r>
            <a:r>
              <a:rPr lang="fr-BE" sz="34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 </a:t>
            </a:r>
            <a:r>
              <a:rPr lang="fr-BE" sz="34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different</a:t>
            </a:r>
            <a:r>
              <a:rPr lang="fr-BE" sz="34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4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educational</a:t>
            </a:r>
            <a:r>
              <a:rPr lang="fr-BE" sz="34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and cultural </a:t>
            </a:r>
            <a:r>
              <a:rPr lang="fr-BE" sz="3400" b="1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environment</a:t>
            </a:r>
            <a:r>
              <a:rPr lang="fr-BE" sz="3400" b="1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.</a:t>
            </a:r>
            <a:endParaRPr lang="fr-FR" sz="3400" b="1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4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40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40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40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40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40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4000" b="0" strike="noStrike" spc="-1" dirty="0">
              <a:latin typeface="Arial"/>
            </a:endParaRPr>
          </a:p>
        </p:txBody>
      </p:sp>
      <p:sp>
        <p:nvSpPr>
          <p:cNvPr id="102" name="AutoShape 10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3" name="Picture 106"/>
          <p:cNvPicPr/>
          <p:nvPr/>
        </p:nvPicPr>
        <p:blipFill>
          <a:blip r:embed="rId2"/>
          <a:stretch/>
        </p:blipFill>
        <p:spPr>
          <a:xfrm>
            <a:off x="9792000" y="5426640"/>
            <a:ext cx="2396520" cy="869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FINANCES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71" name="Marcador de posición de contenido 5"/>
          <p:cNvSpPr/>
          <p:nvPr/>
        </p:nvSpPr>
        <p:spPr>
          <a:xfrm>
            <a:off x="1260000" y="1851840"/>
            <a:ext cx="10255680" cy="336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Neither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sending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nor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the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hosting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school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are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responsible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for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arranging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host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families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,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travel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,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travel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insurance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,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board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and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lodging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or for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any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costs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3300" b="0" strike="noStrike" spc="-1" dirty="0" err="1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involved</a:t>
            </a:r>
            <a:r>
              <a:rPr lang="fr-BE" sz="3300" b="0" strike="noStrike" spc="-1" dirty="0">
                <a:solidFill>
                  <a:srgbClr val="191B0E"/>
                </a:solidFill>
                <a:latin typeface="Constantia" panose="02030602050306030303" pitchFamily="18" charset="0"/>
                <a:ea typeface="DejaVu Sans"/>
              </a:rPr>
              <a:t>.</a:t>
            </a:r>
            <a:r>
              <a:rPr lang="fr-BE" sz="3300" b="0" strike="noStrike" spc="-1" dirty="0">
                <a:solidFill>
                  <a:srgbClr val="404040"/>
                </a:solidFill>
                <a:latin typeface="Constantia" panose="02030602050306030303" pitchFamily="18" charset="0"/>
                <a:ea typeface="DejaVu Sans"/>
              </a:rPr>
              <a:t> 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</p:txBody>
      </p:sp>
      <p:sp>
        <p:nvSpPr>
          <p:cNvPr id="172" name="AutoShape 7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3" name="Picture 10"/>
          <p:cNvPicPr/>
          <p:nvPr/>
        </p:nvPicPr>
        <p:blipFill>
          <a:blip r:embed="rId2"/>
          <a:stretch/>
        </p:blipFill>
        <p:spPr>
          <a:xfrm>
            <a:off x="9720000" y="5301720"/>
            <a:ext cx="2468520" cy="994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CONTACT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75" name="Marcador de posición de contenido 6"/>
          <p:cNvSpPr/>
          <p:nvPr/>
        </p:nvSpPr>
        <p:spPr>
          <a:xfrm>
            <a:off x="1260000" y="1851840"/>
            <a:ext cx="10255680" cy="336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fr-BE" sz="36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Manela </a:t>
            </a:r>
            <a:r>
              <a:rPr lang="fr-BE" sz="3600" b="0" strike="noStrike" spc="-1" dirty="0" err="1">
                <a:solidFill>
                  <a:srgbClr val="404040"/>
                </a:solidFill>
                <a:latin typeface="Constantia"/>
                <a:ea typeface="DejaVu Sans"/>
              </a:rPr>
              <a:t>Marín</a:t>
            </a:r>
            <a:r>
              <a:rPr lang="fr-BE" sz="36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Del Río</a:t>
            </a:r>
            <a:endParaRPr lang="fr-FR" sz="3600" b="0" strike="noStrike" spc="-1" dirty="0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r>
              <a:rPr lang="en-US" sz="2400" b="0" i="1" u="sng" strike="noStrike" spc="-1" dirty="0">
                <a:solidFill>
                  <a:srgbClr val="0563C1"/>
                </a:solidFill>
                <a:uFillTx/>
                <a:latin typeface="Franklin Gothic Book"/>
                <a:ea typeface="DejaVu Sans"/>
                <a:hlinkClick r:id="rId2"/>
              </a:rPr>
              <a:t>manela.marin-del-rio@teacher.eursc.eu</a:t>
            </a:r>
            <a:endParaRPr lang="fr-FR" sz="2400" b="0" strike="noStrike" spc="-1" dirty="0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r>
              <a:rPr lang="fr-BE" sz="36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APEEE</a:t>
            </a:r>
            <a:endParaRPr lang="fr-FR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400" b="0" i="1" u="sng" strike="noStrike" spc="-1" dirty="0">
                <a:solidFill>
                  <a:srgbClr val="0563C1"/>
                </a:solidFill>
                <a:uFillTx/>
                <a:latin typeface="Franklin Gothic Book"/>
                <a:ea typeface="DejaVu Sans"/>
                <a:hlinkClick r:id="rId3"/>
              </a:rPr>
              <a:t>info@uccleparents.org</a:t>
            </a:r>
            <a:r>
              <a:rPr lang="fr-BE" sz="2800" b="0" strike="noStrike" spc="-1" dirty="0">
                <a:solidFill>
                  <a:srgbClr val="191B0E"/>
                </a:solidFill>
                <a:latin typeface="Franklin Gothic Book"/>
                <a:ea typeface="DejaVu Sans"/>
              </a:rPr>
              <a:t>.</a:t>
            </a:r>
            <a:r>
              <a:rPr lang="fr-BE" sz="36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600" b="0" strike="noStrike" spc="-1" dirty="0">
              <a:latin typeface="Arial"/>
            </a:endParaRPr>
          </a:p>
        </p:txBody>
      </p:sp>
      <p:sp>
        <p:nvSpPr>
          <p:cNvPr id="176" name="AutoShape 8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7" name="Picture 18"/>
          <p:cNvPicPr/>
          <p:nvPr/>
        </p:nvPicPr>
        <p:blipFill>
          <a:blip r:embed="rId4"/>
          <a:stretch/>
        </p:blipFill>
        <p:spPr>
          <a:xfrm>
            <a:off x="9720000" y="5301720"/>
            <a:ext cx="2468520" cy="994680"/>
          </a:xfrm>
          <a:prstGeom prst="rect">
            <a:avLst/>
          </a:prstGeom>
          <a:ln w="0">
            <a:noFill/>
          </a:ln>
        </p:spPr>
      </p:pic>
      <p:sp>
        <p:nvSpPr>
          <p:cNvPr id="178" name="TextBox 3"/>
          <p:cNvSpPr/>
          <p:nvPr/>
        </p:nvSpPr>
        <p:spPr>
          <a:xfrm>
            <a:off x="3600000" y="4680000"/>
            <a:ext cx="4709160" cy="55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AutoShape 2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0" name="Imagen 3"/>
          <p:cNvPicPr/>
          <p:nvPr/>
        </p:nvPicPr>
        <p:blipFill>
          <a:blip r:embed="rId2"/>
          <a:stretch/>
        </p:blipFill>
        <p:spPr>
          <a:xfrm>
            <a:off x="3636720" y="1917000"/>
            <a:ext cx="4532400" cy="3020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TYPES OF MOBILITIES 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05" name="Marcador de posición de contenido 4"/>
          <p:cNvSpPr/>
          <p:nvPr/>
        </p:nvSpPr>
        <p:spPr>
          <a:xfrm>
            <a:off x="900000" y="1722268"/>
            <a:ext cx="10436760" cy="415474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37000" lnSpcReduction="20000"/>
          </a:bodyPr>
          <a:lstStyle/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en-US" sz="8900" b="1" spc="-1" dirty="0">
                <a:solidFill>
                  <a:srgbClr val="404040"/>
                </a:solidFill>
                <a:latin typeface="Constantia"/>
              </a:rPr>
              <a:t>Exchanges</a:t>
            </a:r>
            <a:endParaRPr lang="fr-FR" sz="8900" b="1" spc="-1" dirty="0">
              <a:solidFill>
                <a:srgbClr val="404040"/>
              </a:solidFill>
              <a:latin typeface="Constantia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r>
              <a:rPr lang="en-US" sz="8900" spc="-1" dirty="0">
                <a:solidFill>
                  <a:srgbClr val="404040"/>
                </a:solidFill>
                <a:latin typeface="Constantia"/>
              </a:rPr>
              <a:t>Students study in a European School abroad while staying with a host family. And they also host a student from another European School.</a:t>
            </a:r>
            <a:endParaRPr lang="fr-FR" sz="8900" spc="-1" dirty="0">
              <a:solidFill>
                <a:srgbClr val="404040"/>
              </a:solidFill>
              <a:latin typeface="Constantia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r>
              <a:rPr lang="fr-BE" sz="8900" b="1" spc="-1" dirty="0">
                <a:solidFill>
                  <a:srgbClr val="404040"/>
                </a:solidFill>
                <a:latin typeface="Constantia"/>
              </a:rPr>
              <a:t>One-</a:t>
            </a:r>
            <a:r>
              <a:rPr lang="fr-BE" sz="8900" b="1" spc="-1" dirty="0" err="1">
                <a:solidFill>
                  <a:srgbClr val="404040"/>
                </a:solidFill>
                <a:latin typeface="Constantia"/>
              </a:rPr>
              <a:t>way</a:t>
            </a:r>
            <a:r>
              <a:rPr lang="fr-BE" sz="8900" b="1" spc="-1" dirty="0">
                <a:solidFill>
                  <a:srgbClr val="404040"/>
                </a:solidFill>
                <a:latin typeface="Constantia"/>
              </a:rPr>
              <a:t> </a:t>
            </a:r>
            <a:r>
              <a:rPr lang="fr-BE" sz="8900" b="1" spc="-1" dirty="0" err="1">
                <a:solidFill>
                  <a:srgbClr val="404040"/>
                </a:solidFill>
                <a:latin typeface="Constantia"/>
              </a:rPr>
              <a:t>visits</a:t>
            </a:r>
            <a:r>
              <a:rPr lang="fr-BE" sz="8900" b="1" spc="-1" dirty="0">
                <a:solidFill>
                  <a:srgbClr val="404040"/>
                </a:solidFill>
                <a:latin typeface="Constantia"/>
              </a:rPr>
              <a:t> </a:t>
            </a:r>
            <a:endParaRPr lang="fr-FR" sz="8900" b="1" spc="-1" dirty="0">
              <a:solidFill>
                <a:srgbClr val="404040"/>
              </a:solidFill>
              <a:latin typeface="Constantia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r>
              <a:rPr lang="en-US" sz="8900" spc="-1" dirty="0">
                <a:solidFill>
                  <a:srgbClr val="404040"/>
                </a:solidFill>
                <a:latin typeface="Constantia"/>
              </a:rPr>
              <a:t>Students study in a European School abroad while staying with a host family. They don’t host a student from another European School. </a:t>
            </a:r>
            <a:endParaRPr lang="fr-FR" sz="8900" spc="-1" dirty="0">
              <a:solidFill>
                <a:srgbClr val="404040"/>
              </a:solidFill>
              <a:latin typeface="Constantia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r>
              <a:rPr lang="fr-BE" sz="32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06" name="AutoShape 6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7" name="Picture 3"/>
          <p:cNvPicPr/>
          <p:nvPr/>
        </p:nvPicPr>
        <p:blipFill>
          <a:blip r:embed="rId2"/>
          <a:stretch/>
        </p:blipFill>
        <p:spPr>
          <a:xfrm>
            <a:off x="9792000" y="5426640"/>
            <a:ext cx="2396520" cy="869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WHO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09" name="Marcador de posición de contenido 11"/>
          <p:cNvSpPr/>
          <p:nvPr/>
        </p:nvSpPr>
        <p:spPr>
          <a:xfrm>
            <a:off x="994299" y="2086280"/>
            <a:ext cx="10688689" cy="3491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lnSpcReduction="10000"/>
          </a:bodyPr>
          <a:lstStyle/>
          <a:p>
            <a:pPr>
              <a:lnSpc>
                <a:spcPct val="104000"/>
              </a:lnSpc>
              <a:spcBef>
                <a:spcPts val="1001"/>
              </a:spcBef>
              <a:spcAft>
                <a:spcPts val="201"/>
              </a:spcAft>
            </a:pPr>
            <a:r>
              <a:rPr lang="en-US" sz="330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All </a:t>
            </a:r>
            <a:r>
              <a:rPr lang="en-US" sz="3300" b="1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students in S4 </a:t>
            </a:r>
            <a:r>
              <a:rPr lang="en-US" sz="33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are eligible to apply for the Mobility </a:t>
            </a:r>
            <a:r>
              <a:rPr lang="en-US" sz="33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Programme</a:t>
            </a:r>
            <a:r>
              <a:rPr lang="en-US" sz="33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.</a:t>
            </a:r>
            <a:endParaRPr lang="fr-FR" sz="33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endParaRPr lang="fr-FR" sz="3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300" spc="-1" dirty="0">
                <a:solidFill>
                  <a:srgbClr val="000000"/>
                </a:solidFill>
                <a:latin typeface="Constantia" panose="02030602050306030303" pitchFamily="18" charset="0"/>
              </a:rPr>
              <a:t>The </a:t>
            </a:r>
            <a:r>
              <a:rPr lang="fr-FR" sz="33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mobility</a:t>
            </a:r>
            <a:r>
              <a:rPr lang="fr-FR" sz="33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FR" sz="33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takes</a:t>
            </a:r>
            <a:r>
              <a:rPr lang="fr-FR" sz="33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place in S5.</a:t>
            </a:r>
          </a:p>
          <a:p>
            <a:pPr algn="ctr">
              <a:lnSpc>
                <a:spcPct val="100000"/>
              </a:lnSpc>
            </a:pPr>
            <a:endParaRPr lang="fr-FR" sz="3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2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10" name="AutoShape 11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1" name="Picture 11"/>
          <p:cNvPicPr/>
          <p:nvPr/>
        </p:nvPicPr>
        <p:blipFill>
          <a:blip r:embed="rId2"/>
          <a:stretch/>
        </p:blipFill>
        <p:spPr>
          <a:xfrm>
            <a:off x="9792000" y="5426640"/>
            <a:ext cx="2396520" cy="869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</a:rPr>
              <a:t>WHEN?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13" name="Marcador de posición de contenido 12"/>
          <p:cNvSpPr/>
          <p:nvPr/>
        </p:nvSpPr>
        <p:spPr>
          <a:xfrm>
            <a:off x="900000" y="1935359"/>
            <a:ext cx="10436760" cy="480279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86500" lnSpcReduction="10000"/>
          </a:bodyPr>
          <a:lstStyle/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en-US" sz="3800" b="1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The first semester of S5 </a:t>
            </a:r>
            <a:r>
              <a:rPr lang="en-US" sz="38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(4 months).</a:t>
            </a:r>
            <a:r>
              <a:rPr lang="en-US" sz="3800" b="1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en-US" sz="38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From September until the end of December (just before the Christmas holidays).</a:t>
            </a:r>
            <a:endParaRPr lang="fr-FR" sz="38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en-US" sz="38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Remember that only the ES of Brussels have the same school year calendar. All other ES/AES have a different school year calendar.    </a:t>
            </a:r>
            <a:endParaRPr lang="fr-FR" sz="38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2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14" name="AutoShape 12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5" name="Picture 12"/>
          <p:cNvPicPr/>
          <p:nvPr/>
        </p:nvPicPr>
        <p:blipFill>
          <a:blip r:embed="rId3"/>
          <a:stretch/>
        </p:blipFill>
        <p:spPr>
          <a:xfrm>
            <a:off x="9792000" y="5426640"/>
            <a:ext cx="2396520" cy="869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</a:rPr>
              <a:t>WHICH SCHOOLS?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17" name="Marcador de posición de contenido 13"/>
          <p:cNvSpPr/>
          <p:nvPr/>
        </p:nvSpPr>
        <p:spPr>
          <a:xfrm>
            <a:off x="900000" y="1935360"/>
            <a:ext cx="10436760" cy="4544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69500" lnSpcReduction="20000"/>
          </a:bodyPr>
          <a:lstStyle/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en-US" sz="3900" spc="-1" dirty="0">
                <a:solidFill>
                  <a:srgbClr val="000000"/>
                </a:solidFill>
                <a:latin typeface="Constantia" panose="02030602050306030303" pitchFamily="18" charset="0"/>
              </a:rPr>
              <a:t>European Schools and Accredited European Schools </a:t>
            </a:r>
            <a:endParaRPr lang="fr-FR" sz="3900" spc="-1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r>
              <a:rPr lang="en-US" sz="3900" spc="-1" dirty="0">
                <a:solidFill>
                  <a:srgbClr val="000000"/>
                </a:solidFill>
                <a:latin typeface="Constantia" panose="02030602050306030303" pitchFamily="18" charset="0"/>
              </a:rPr>
              <a:t>You can choose a maximum of three schools in order of preference.</a:t>
            </a:r>
            <a:endParaRPr lang="fr-FR" sz="3900" spc="-1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endParaRPr lang="fr-FR" sz="3900" spc="-1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endParaRPr lang="fr-FR" sz="3900" spc="-1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r>
              <a:rPr lang="en-US" sz="3900" i="1" spc="-1" dirty="0">
                <a:solidFill>
                  <a:srgbClr val="000000"/>
                </a:solidFill>
                <a:latin typeface="Constantia" panose="02030602050306030303" pitchFamily="18" charset="0"/>
              </a:rPr>
              <a:t>List of European Schools</a:t>
            </a:r>
            <a:endParaRPr lang="fr-FR" sz="3900" i="1" spc="-1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r>
              <a:rPr lang="fr-FR" sz="1700" spc="-1" dirty="0">
                <a:latin typeface="Constantia" panose="02030602050306030303" pitchFamily="18" charset="0"/>
                <a:hlinkClick r:id="rId2"/>
              </a:rPr>
              <a:t>https://eursc-my.sharepoint.com/:w:/g/personal/marindma_teacher_eursc_eu/ESGDm1XvGYhIipFbo2VWTdMBJbsr7ZqUW358JZ4r1QrFlw?e=uGcIvu</a:t>
            </a:r>
            <a:endParaRPr lang="fr-FR" sz="1700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endParaRPr lang="fr-FR" sz="1700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tabLst>
                <a:tab pos="0" algn="l"/>
              </a:tabLs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r>
              <a:rPr lang="fr-BE" sz="32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18" name="AutoShape 13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9" name="Picture 13"/>
          <p:cNvPicPr/>
          <p:nvPr/>
        </p:nvPicPr>
        <p:blipFill>
          <a:blip r:embed="rId3"/>
          <a:stretch/>
        </p:blipFill>
        <p:spPr>
          <a:xfrm>
            <a:off x="9792000" y="5426640"/>
            <a:ext cx="2396520" cy="869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</a:rPr>
              <a:t>SWALS</a:t>
            </a:r>
            <a:r>
              <a:rPr lang="fr-BE" sz="4000" b="0" strike="noStrike" spc="-1">
                <a:solidFill>
                  <a:srgbClr val="FFFFFF"/>
                </a:solidFill>
                <a:latin typeface="Franklin Gothic Book"/>
                <a:ea typeface="DejaVu Sans"/>
              </a:rPr>
              <a:t> </a:t>
            </a:r>
            <a:r>
              <a:rPr lang="fr-BE" sz="4800" b="0" strike="noStrike" spc="-1">
                <a:solidFill>
                  <a:srgbClr val="FFFFFF"/>
                </a:solidFill>
                <a:latin typeface="Constantia"/>
                <a:ea typeface="DejaVu Sans"/>
              </a:rPr>
              <a:t>STUDENTS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21" name="Marcador de posición de contenido 19"/>
          <p:cNvSpPr/>
          <p:nvPr/>
        </p:nvSpPr>
        <p:spPr>
          <a:xfrm>
            <a:off x="900000" y="1695635"/>
            <a:ext cx="10436760" cy="51623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43500" lnSpcReduction="20000"/>
          </a:bodyPr>
          <a:lstStyle/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en-U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If there is no L1 section in the host school, the student will be treated as a </a:t>
            </a:r>
            <a:r>
              <a:rPr lang="en-US" sz="7600" b="0" strike="noStrike" spc="-1" dirty="0">
                <a:solidFill>
                  <a:srgbClr val="FF0000"/>
                </a:solidFill>
                <a:latin typeface="Constantia" panose="02030602050306030303" pitchFamily="18" charset="0"/>
                <a:ea typeface="DejaVu Sans"/>
              </a:rPr>
              <a:t>S</a:t>
            </a:r>
            <a:r>
              <a:rPr lang="en-U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tudent </a:t>
            </a:r>
            <a:r>
              <a:rPr lang="en-US" sz="7600" b="0" strike="noStrike" spc="-1" dirty="0">
                <a:solidFill>
                  <a:srgbClr val="FF0000"/>
                </a:solidFill>
                <a:latin typeface="Constantia" panose="02030602050306030303" pitchFamily="18" charset="0"/>
                <a:ea typeface="DejaVu Sans"/>
              </a:rPr>
              <a:t>W</a:t>
            </a:r>
            <a:r>
              <a:rPr lang="en-U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ithout </a:t>
            </a:r>
            <a:r>
              <a:rPr lang="en-US" sz="7600" b="0" strike="noStrike" spc="-1" dirty="0">
                <a:solidFill>
                  <a:srgbClr val="FF0000"/>
                </a:solidFill>
                <a:latin typeface="Constantia" panose="02030602050306030303" pitchFamily="18" charset="0"/>
                <a:ea typeface="DejaVu Sans"/>
              </a:rPr>
              <a:t>A</a:t>
            </a:r>
            <a:r>
              <a:rPr lang="en-U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en-US" sz="7600" b="0" strike="noStrike" spc="-1" dirty="0">
                <a:solidFill>
                  <a:srgbClr val="FF0000"/>
                </a:solidFill>
                <a:latin typeface="Constantia" panose="02030602050306030303" pitchFamily="18" charset="0"/>
                <a:ea typeface="DejaVu Sans"/>
              </a:rPr>
              <a:t>L</a:t>
            </a:r>
            <a:r>
              <a:rPr lang="en-U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anguage </a:t>
            </a:r>
            <a:r>
              <a:rPr lang="en-US" sz="7600" b="0" strike="noStrike" spc="-1" dirty="0">
                <a:solidFill>
                  <a:srgbClr val="FF0000"/>
                </a:solidFill>
                <a:latin typeface="Constantia" panose="02030602050306030303" pitchFamily="18" charset="0"/>
                <a:ea typeface="DejaVu Sans"/>
              </a:rPr>
              <a:t>S</a:t>
            </a:r>
            <a:r>
              <a:rPr lang="en-U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ection (SWALS). The student may not have his/her section, but he should have his/her L1 at the host school. </a:t>
            </a:r>
            <a:endParaRPr lang="fr-FR" sz="76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fr-FR" sz="76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en-U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If </a:t>
            </a:r>
            <a:r>
              <a:rPr lang="es-E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a </a:t>
            </a:r>
            <a:r>
              <a:rPr lang="es-ES" sz="7600" b="0" strike="noStrike" spc="-1" dirty="0">
                <a:solidFill>
                  <a:srgbClr val="FF0000"/>
                </a:solidFill>
                <a:latin typeface="Constantia" panose="02030602050306030303" pitchFamily="18" charset="0"/>
                <a:ea typeface="DejaVu Sans"/>
              </a:rPr>
              <a:t>SWALS</a:t>
            </a:r>
            <a:r>
              <a:rPr lang="es-E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en-U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student finds a section of his/her L1 in the host school, the pupil will follow lessons in </a:t>
            </a:r>
            <a:r>
              <a:rPr lang="es-ES" sz="7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his</a:t>
            </a:r>
            <a:r>
              <a:rPr lang="es-E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/</a:t>
            </a:r>
            <a:r>
              <a:rPr lang="es-ES" sz="7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her</a:t>
            </a:r>
            <a:r>
              <a:rPr lang="es-E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L1 </a:t>
            </a:r>
            <a:r>
              <a:rPr lang="es-ES" sz="7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section</a:t>
            </a:r>
            <a:r>
              <a:rPr lang="es-ES" sz="7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.</a:t>
            </a:r>
            <a:endParaRPr lang="fr-FR" sz="76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2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22" name="AutoShape 14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3" name="Picture 14"/>
          <p:cNvPicPr/>
          <p:nvPr/>
        </p:nvPicPr>
        <p:blipFill>
          <a:blip r:embed="rId2"/>
          <a:stretch/>
        </p:blipFill>
        <p:spPr>
          <a:xfrm>
            <a:off x="9792000" y="5426640"/>
            <a:ext cx="2396520" cy="869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</a:rPr>
              <a:t>REMARKS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25" name="Marcador de posición de contenido 20"/>
          <p:cNvSpPr/>
          <p:nvPr/>
        </p:nvSpPr>
        <p:spPr>
          <a:xfrm>
            <a:off x="775514" y="1731146"/>
            <a:ext cx="10640972" cy="57260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71500" lnSpcReduction="20000"/>
          </a:bodyPr>
          <a:lstStyle/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It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is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the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responsibility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of the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student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to catch up if the programme in the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schools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involved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is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not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alike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. </a:t>
            </a: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If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there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are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subjects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that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are not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covered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at the host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school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, the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results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of the 2nd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semester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fr-BE" sz="46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will</a:t>
            </a:r>
            <a:r>
              <a:rPr lang="fr-BE" sz="4600" b="0" strike="noStrike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count double.</a:t>
            </a: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fr-BE" sz="4600" b="1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Assessment</a:t>
            </a:r>
            <a:r>
              <a:rPr lang="fr-BE" sz="4600" b="1" spc="-1" dirty="0">
                <a:solidFill>
                  <a:srgbClr val="000000"/>
                </a:solidFill>
                <a:latin typeface="Constantia" panose="02030602050306030303" pitchFamily="18" charset="0"/>
              </a:rPr>
              <a:t> reports 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are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shared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by the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european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schools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  <a:endParaRPr lang="fr-FR" sz="460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Pupils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take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all the exams at the host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school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.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They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will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come back to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their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home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school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with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A and B marks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given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in all the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subjects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46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followed</a:t>
            </a:r>
            <a:r>
              <a:rPr lang="fr-BE" sz="4600" spc="-1" dirty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  <a:endParaRPr lang="fr-FR" sz="46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fr-BE" sz="4600" b="0" strike="noStrike" spc="-1" dirty="0">
              <a:solidFill>
                <a:srgbClr val="000000"/>
              </a:solidFill>
              <a:latin typeface="Constantia" panose="02030602050306030303" pitchFamily="18" charset="0"/>
              <a:ea typeface="DejaVu Sans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fr-F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3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2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26" name="AutoShape 20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7" name="Picture 15"/>
          <p:cNvPicPr/>
          <p:nvPr/>
        </p:nvPicPr>
        <p:blipFill>
          <a:blip r:embed="rId2"/>
          <a:stretch/>
        </p:blipFill>
        <p:spPr>
          <a:xfrm>
            <a:off x="9792000" y="5426640"/>
            <a:ext cx="2396520" cy="869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722880" y="612000"/>
            <a:ext cx="10432800" cy="869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tIns="45000" rIns="90000" bIns="45000"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BE" sz="4800" b="0" strike="noStrike" spc="-1">
                <a:solidFill>
                  <a:srgbClr val="FFFFFF"/>
                </a:solidFill>
                <a:latin typeface="Constantia"/>
              </a:rPr>
              <a:t>REMARKS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25" name="Marcador de posición de contenido 20"/>
          <p:cNvSpPr/>
          <p:nvPr/>
        </p:nvSpPr>
        <p:spPr>
          <a:xfrm>
            <a:off x="802346" y="1669003"/>
            <a:ext cx="10436760" cy="56284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4000" lnSpcReduction="10000"/>
          </a:bodyPr>
          <a:lstStyle/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When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staying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at the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hosting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school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,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students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keep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their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Teams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account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from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their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school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of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origin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.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They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have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access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to the information about orientation,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work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experience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and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material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uploaded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by </a:t>
            </a:r>
            <a:r>
              <a:rPr lang="fr-BE" sz="3800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teachers</a:t>
            </a:r>
            <a:r>
              <a:rPr lang="fr-BE" sz="3800" spc="-1" dirty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  <a:endParaRPr lang="fr-FR" sz="3800" spc="-1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fr-FR" sz="4600" b="0" strike="noStrike" spc="-1" dirty="0">
              <a:latin typeface="Constantia" panose="02030602050306030303" pitchFamily="18" charset="0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fr-F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3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endParaRPr lang="fr-F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</a:pPr>
            <a:r>
              <a:rPr lang="fr-BE" sz="3200" b="0" strike="noStrike" spc="-1" dirty="0">
                <a:solidFill>
                  <a:srgbClr val="404040"/>
                </a:solidFill>
                <a:latin typeface="Constantia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80000"/>
              </a:lnSpc>
              <a:spcBef>
                <a:spcPts val="1800"/>
              </a:spcBef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99"/>
              </a:spcBef>
              <a:spcAft>
                <a:spcPts val="99"/>
              </a:spcAft>
              <a:tabLst>
                <a:tab pos="0" algn="l"/>
              </a:tabLst>
            </a:pPr>
            <a:endParaRPr lang="fr-FR" sz="3200" b="0" strike="noStrike" spc="-1" dirty="0">
              <a:latin typeface="Arial"/>
            </a:endParaRPr>
          </a:p>
        </p:txBody>
      </p:sp>
      <p:sp>
        <p:nvSpPr>
          <p:cNvPr id="126" name="AutoShape 20"/>
          <p:cNvSpPr/>
          <p:nvPr/>
        </p:nvSpPr>
        <p:spPr>
          <a:xfrm>
            <a:off x="155520" y="-144360"/>
            <a:ext cx="300240" cy="3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7" name="Picture 15"/>
          <p:cNvPicPr/>
          <p:nvPr/>
        </p:nvPicPr>
        <p:blipFill>
          <a:blip r:embed="rId2"/>
          <a:stretch/>
        </p:blipFill>
        <p:spPr>
          <a:xfrm>
            <a:off x="9792000" y="5426640"/>
            <a:ext cx="2396520" cy="86976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79348165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Presentación%20de%20diseño%20con%20borde%20azul%20transparente%20(pantalla%20panorámica)</Template>
  <TotalTime>0</TotalTime>
  <Words>942</Words>
  <Application>Microsoft Office PowerPoint</Application>
  <PresentationFormat>Widescreen</PresentationFormat>
  <Paragraphs>272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Constantia</vt:lpstr>
      <vt:lpstr>DejaVu Sans</vt:lpstr>
      <vt:lpstr>Franklin Gothic Book</vt:lpstr>
      <vt:lpstr>Symbol</vt:lpstr>
      <vt:lpstr>Wingdings</vt:lpstr>
      <vt:lpstr>Office Theme</vt:lpstr>
      <vt:lpstr>Office Theme</vt:lpstr>
      <vt:lpstr>  SCHOOL MOBILITIES</vt:lpstr>
      <vt:lpstr>INTRODUCTION </vt:lpstr>
      <vt:lpstr>TYPES OF MOBILITIES </vt:lpstr>
      <vt:lpstr>WHO</vt:lpstr>
      <vt:lpstr>WHEN?</vt:lpstr>
      <vt:lpstr>WHICH SCHOOLS?</vt:lpstr>
      <vt:lpstr>SWALS STUDENTS</vt:lpstr>
      <vt:lpstr>REMARKS</vt:lpstr>
      <vt:lpstr>REMARKS</vt:lpstr>
      <vt:lpstr>STEP 1. Initial request</vt:lpstr>
      <vt:lpstr>STEP 2. Pre-selection</vt:lpstr>
      <vt:lpstr>STEP 3. Informing non pre-selected students</vt:lpstr>
      <vt:lpstr>STEP 4. Asking for annexes</vt:lpstr>
      <vt:lpstr>STEP 5. Selection of students by hosting school</vt:lpstr>
      <vt:lpstr>STEP 6 : Matching exchange students</vt:lpstr>
      <vt:lpstr> STEP 7 : Sending last annexes</vt:lpstr>
      <vt:lpstr>Students without a host family</vt:lpstr>
      <vt:lpstr>ACCEPTANCE LETTER</vt:lpstr>
      <vt:lpstr>REMARKS</vt:lpstr>
      <vt:lpstr>FINANCES</vt:lpstr>
      <vt:lpstr>CONTACT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EDAD MEDIA (S. V-XV)</dc:title>
  <dc:subject/>
  <dc:creator>Manela M</dc:creator>
  <dc:description/>
  <cp:lastModifiedBy>MARIN DEL RIO Manela (UCC)</cp:lastModifiedBy>
  <cp:revision>306</cp:revision>
  <cp:lastPrinted>2022-11-29T13:15:32Z</cp:lastPrinted>
  <dcterms:created xsi:type="dcterms:W3CDTF">2016-09-30T17:15:15Z</dcterms:created>
  <dcterms:modified xsi:type="dcterms:W3CDTF">2022-11-30T12:21:49Z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16</vt:i4>
  </property>
  <property fmtid="{D5CDD505-2E9C-101B-9397-08002B2CF9AE}" pid="4" name="_TemplateID">
    <vt:lpwstr>TC032134699991</vt:lpwstr>
  </property>
</Properties>
</file>