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877888"/>
            <a:ext cx="5768975" cy="43275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49350" y="5483215"/>
            <a:ext cx="5994443" cy="51944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68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768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966819"/>
            <a:ext cx="3251822" cy="5768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41321" y="10966819"/>
            <a:ext cx="3251822" cy="5768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8EA6B59B-C3AB-463C-9874-EE13B1266135}" type="slidenum">
              <a:rPr lang="fr-FR" sz="1400" b="0" strike="noStrike" spc="-1">
                <a:latin typeface="Times New Roman"/>
              </a:rPr>
              <a:t>‹#›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6001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0238" cy="3332162"/>
          </a:xfrm>
          <a:prstGeom prst="rect">
            <a:avLst/>
          </a:prstGeom>
          <a:ln w="0">
            <a:noFill/>
          </a:ln>
        </p:spPr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679767" y="4751316"/>
            <a:ext cx="5437070" cy="388609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sldNum"/>
          </p:nvPr>
        </p:nvSpPr>
        <p:spPr>
          <a:xfrm>
            <a:off x="3850588" y="9377475"/>
            <a:ext cx="2944589" cy="49402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6E9469-0E55-4FA1-BB8A-74D89CA62FD8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 hidden="1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Rectangle 7" hidden="1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" name="Group 7"/>
          <p:cNvGrpSpPr/>
          <p:nvPr/>
        </p:nvGrpSpPr>
        <p:grpSpPr>
          <a:xfrm>
            <a:off x="562680" y="743400"/>
            <a:ext cx="8006400" cy="5349600"/>
            <a:chOff x="562680" y="743400"/>
            <a:chExt cx="8006400" cy="5349600"/>
          </a:xfrm>
        </p:grpSpPr>
        <p:sp>
          <p:nvSpPr>
            <p:cNvPr id="3" name="Freeform 6"/>
            <p:cNvSpPr/>
            <p:nvPr/>
          </p:nvSpPr>
          <p:spPr>
            <a:xfrm>
              <a:off x="6113880" y="1685520"/>
              <a:ext cx="2455200" cy="4407480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6"/>
            <p:cNvSpPr/>
            <p:nvPr/>
          </p:nvSpPr>
          <p:spPr>
            <a:xfrm flipH="1" flipV="1">
              <a:off x="561960" y="743040"/>
              <a:ext cx="2455560" cy="4407480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Rectangle 7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Rectangle 7"/>
          <p:cNvSpPr/>
          <p:nvPr/>
        </p:nvSpPr>
        <p:spPr>
          <a:xfrm>
            <a:off x="358560" y="360"/>
            <a:ext cx="170280" cy="68569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eb1.com/en/practical-information/student-exchanges-between-european-schools/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nela.marin-del-rio@teacher.eursc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png"/><Relationship Id="rId4" Type="http://schemas.openxmlformats.org/officeDocument/2006/relationships/hyperlink" Target="mailto:info@uccleparents.org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eb1.com/informations-pratiques-2/echanges-entre-ecoles-europeennes/" TargetMode="Externa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Box 3"/>
          <p:cNvSpPr/>
          <p:nvPr/>
        </p:nvSpPr>
        <p:spPr>
          <a:xfrm>
            <a:off x="395640" y="2205000"/>
            <a:ext cx="8280000" cy="200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CH" sz="5400" b="1" strike="noStrike" spc="-1">
                <a:solidFill>
                  <a:srgbClr val="191B0E"/>
                </a:solidFill>
                <a:latin typeface="Franklin Gothic Book"/>
                <a:ea typeface="DejaVu Sans"/>
              </a:rPr>
              <a:t>School Mobility</a:t>
            </a:r>
            <a:endParaRPr lang="fr-FR" sz="5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CH" sz="3600" b="0" strike="noStrike" spc="-1">
                <a:solidFill>
                  <a:srgbClr val="335366"/>
                </a:solidFill>
                <a:latin typeface="Franklin Gothic Book"/>
                <a:ea typeface="DejaVu Sans"/>
              </a:rPr>
              <a:t>Information Meeting</a:t>
            </a:r>
            <a:endParaRPr lang="fr-FR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CH" sz="3600" b="0" strike="noStrike" spc="-1">
                <a:solidFill>
                  <a:srgbClr val="335366"/>
                </a:solidFill>
                <a:latin typeface="Franklin Gothic Book"/>
                <a:ea typeface="DejaVu Sans"/>
              </a:rPr>
              <a:t>February 15th 2022</a:t>
            </a:r>
            <a:endParaRPr lang="fr-FR" sz="3600" b="0" strike="noStrike" spc="-1">
              <a:latin typeface="Arial"/>
            </a:endParaRPr>
          </a:p>
        </p:txBody>
      </p:sp>
      <p:pic>
        <p:nvPicPr>
          <p:cNvPr id="130" name="Imagen 5"/>
          <p:cNvPicPr/>
          <p:nvPr/>
        </p:nvPicPr>
        <p:blipFill>
          <a:blip r:embed="rId2"/>
          <a:stretch/>
        </p:blipFill>
        <p:spPr>
          <a:xfrm>
            <a:off x="870480" y="748080"/>
            <a:ext cx="2140560" cy="1155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/>
          </p:nvPr>
        </p:nvSpPr>
        <p:spPr>
          <a:xfrm>
            <a:off x="888840" y="1666080"/>
            <a:ext cx="7734240" cy="4054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3000" b="1" strike="noStrike" spc="-1">
                <a:solidFill>
                  <a:srgbClr val="000000"/>
                </a:solidFill>
                <a:latin typeface="Franklin Gothic Book"/>
              </a:rPr>
              <a:t>Assessment reports are shared by the european schools.</a:t>
            </a:r>
            <a:endParaRPr lang="fr-FR" sz="3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fr-BE" sz="3000" b="0" strike="noStrike" spc="-1">
                <a:solidFill>
                  <a:srgbClr val="000000"/>
                </a:solidFill>
                <a:latin typeface="Franklin Gothic Book"/>
              </a:rPr>
              <a:t>For semester-duration visits, pupils will come back to their home school with A and B marks given in all the subjects followed. </a:t>
            </a:r>
            <a:endParaRPr lang="fr-FR" sz="3000" b="0" strike="noStrike" spc="-1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fr-BE" sz="3000" b="0" strike="noStrike" spc="-1">
                <a:solidFill>
                  <a:srgbClr val="000000"/>
                </a:solidFill>
                <a:latin typeface="Franklin Gothic Book"/>
              </a:rPr>
              <a:t>For short-duration mobilities, pupils will normally come back with at least an A mark in all the subjects followed.</a:t>
            </a:r>
            <a:endParaRPr lang="fr-FR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title"/>
          </p:nvPr>
        </p:nvSpPr>
        <p:spPr>
          <a:xfrm>
            <a:off x="670320" y="692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REMARKS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9" name="Imagen 12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/>
          </p:nvPr>
        </p:nvSpPr>
        <p:spPr>
          <a:xfrm>
            <a:off x="1099440" y="1534320"/>
            <a:ext cx="7221600" cy="5132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You have to send by e-mail the following documents to the coordinator, Manela Marín,</a:t>
            </a:r>
            <a:r>
              <a:rPr lang="de-CH" sz="2800" b="1" strike="noStrike" spc="-1">
                <a:solidFill>
                  <a:srgbClr val="000000"/>
                </a:solidFill>
                <a:latin typeface="Franklin Gothic Book"/>
              </a:rPr>
              <a:t> by the 7th of March 2022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: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Annex 2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Pupil’s application signed by both parents. It deals with general information and pupil’s motivation.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Annex 5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Parents’ consent form.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Part 1 of Annex 4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Health form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u="sng" strike="noStrike" spc="-1">
                <a:solidFill>
                  <a:srgbClr val="77A2BB"/>
                </a:solidFill>
                <a:uFillTx/>
                <a:latin typeface="Franklin Gothic Book"/>
                <a:ea typeface="Microsoft YaHei"/>
                <a:hlinkClick r:id="rId2"/>
              </a:rPr>
              <a:t>Annexes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title"/>
          </p:nvPr>
        </p:nvSpPr>
        <p:spPr>
          <a:xfrm>
            <a:off x="685800" y="41940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PROCEDURE. Request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2" name="Imagen 13"/>
          <p:cNvPicPr/>
          <p:nvPr/>
        </p:nvPicPr>
        <p:blipFill>
          <a:blip r:embed="rId3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/>
          </p:nvPr>
        </p:nvSpPr>
        <p:spPr>
          <a:xfrm>
            <a:off x="937080" y="1700640"/>
            <a:ext cx="7734240" cy="3495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2000"/>
          </a:bodyPr>
          <a:lstStyle/>
          <a:p>
            <a:pPr marL="384120" indent="-384120"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de-CH" sz="2800" b="1" strike="noStrike" spc="-1">
                <a:solidFill>
                  <a:srgbClr val="000000"/>
                </a:solidFill>
                <a:latin typeface="Franklin Gothic Book"/>
              </a:rPr>
              <a:t>The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de-CH" sz="2800" b="1" strike="noStrike" spc="-1">
                <a:solidFill>
                  <a:srgbClr val="000000"/>
                </a:solidFill>
                <a:latin typeface="Franklin Gothic Book"/>
              </a:rPr>
              <a:t>class council and the educational advisor will provide advise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on the school academic results and on the behavior of the pupil.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de-CH" sz="2800" b="1" strike="noStrike" spc="-1">
                <a:solidFill>
                  <a:srgbClr val="000000"/>
                </a:solidFill>
                <a:latin typeface="Franklin Gothic Book"/>
              </a:rPr>
              <a:t>The Director takes the final decision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concerning the request.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The approval of the request may be withdrawn should the results or the attitude of the pupil deteriorate in the second semester.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685800" y="6890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PROCEDURE. Approval by EEB1  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5" name="Imagen 6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/>
          </p:nvPr>
        </p:nvSpPr>
        <p:spPr>
          <a:xfrm>
            <a:off x="951840" y="1772640"/>
            <a:ext cx="7734240" cy="2991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Once you have received the EEB1’s approval, </a:t>
            </a:r>
            <a:r>
              <a:rPr lang="en-US" sz="2800" b="1" strike="noStrike" spc="-1">
                <a:solidFill>
                  <a:srgbClr val="000000"/>
                </a:solidFill>
                <a:latin typeface="Franklin Gothic Book"/>
              </a:rPr>
              <a:t>we will send your request to the chosen hosting school.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They will check the number of compulsory and optional subjects that the student can take, host family,…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title"/>
          </p:nvPr>
        </p:nvSpPr>
        <p:spPr>
          <a:xfrm>
            <a:off x="700560" y="68292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 fontScale="75000"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PROCEDURE. Approval by host school 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8" name="Imagen 6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937080" y="1700640"/>
            <a:ext cx="7734240" cy="5532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84120" indent="-384120"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Once you have the hosting school approval, </a:t>
            </a:r>
            <a:r>
              <a:rPr lang="de-CH" sz="2800" b="1" strike="noStrike" spc="-1">
                <a:solidFill>
                  <a:srgbClr val="000000"/>
                </a:solidFill>
                <a:latin typeface="Franklin Gothic Book"/>
              </a:rPr>
              <a:t>you have to find a host family.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The hosting school’s APEEE can help you to find a host family. </a:t>
            </a:r>
            <a:r>
              <a:rPr lang="de-CH" sz="2400" b="0" strike="noStrike" spc="-1">
                <a:solidFill>
                  <a:srgbClr val="000000"/>
                </a:solidFill>
                <a:latin typeface="Franklin Gothic Book"/>
              </a:rPr>
              <a:t>(They also help with transport and canteen arrangements.)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If a host family is found, guardians must fill in and hand in the following documents: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   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Annex 3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Host family.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   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Part 2 of Annex 4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Health form.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    -</a:t>
            </a:r>
            <a:r>
              <a:rPr lang="de-CH" sz="2800" b="0" u="sng" strike="noStrike" spc="-1">
                <a:solidFill>
                  <a:srgbClr val="000000"/>
                </a:solidFill>
                <a:uFillTx/>
                <a:latin typeface="Franklin Gothic Book"/>
              </a:rPr>
              <a:t>Annex 6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</a:rPr>
              <a:t>. Host family charter.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title"/>
          </p:nvPr>
        </p:nvSpPr>
        <p:spPr>
          <a:xfrm>
            <a:off x="685800" y="6890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PROCEDURE. Host family 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1" name="Imagen 14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/>
          </p:nvPr>
        </p:nvSpPr>
        <p:spPr>
          <a:xfrm>
            <a:off x="937080" y="1700640"/>
            <a:ext cx="7734240" cy="254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Fill in and send the </a:t>
            </a:r>
            <a:r>
              <a:rPr lang="de-CH" sz="2800" b="1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Learning agreement 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of Annex 7 to the coordinator.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title"/>
          </p:nvPr>
        </p:nvSpPr>
        <p:spPr>
          <a:xfrm>
            <a:off x="685800" y="6890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PROCEDURE. Prior to mobility 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4" name="Imagen 15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  <p:sp>
        <p:nvSpPr>
          <p:cNvPr id="175" name="PlaceHolder 24"/>
          <p:cNvSpPr/>
          <p:nvPr/>
        </p:nvSpPr>
        <p:spPr>
          <a:xfrm>
            <a:off x="720000" y="325260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rmAutofit fontScale="92000"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PROCEDURE. Post-mobility report 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76" name="TextBox 175"/>
          <p:cNvSpPr/>
          <p:nvPr/>
        </p:nvSpPr>
        <p:spPr>
          <a:xfrm>
            <a:off x="937080" y="4320000"/>
            <a:ext cx="7439040" cy="59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de-CH" sz="28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Fill in and send the </a:t>
            </a:r>
            <a:r>
              <a:rPr lang="de-CH" sz="2800" b="1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self-evaluation</a:t>
            </a:r>
            <a:r>
              <a:rPr lang="de-CH" sz="2800" b="0" strike="noStrike" spc="-1">
                <a:solidFill>
                  <a:srgbClr val="000000"/>
                </a:solidFill>
                <a:latin typeface="Franklin Gothic Book"/>
                <a:ea typeface="Microsoft YaHei"/>
              </a:rPr>
              <a:t> of Annex 7 to the coordinator.</a:t>
            </a:r>
            <a:endParaRPr lang="fr-FR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/>
          </p:nvPr>
        </p:nvSpPr>
        <p:spPr>
          <a:xfrm>
            <a:off x="937080" y="1917000"/>
            <a:ext cx="7734240" cy="342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lang="fr-BE" sz="2800" b="0" strike="noStrike" spc="-1">
                <a:solidFill>
                  <a:srgbClr val="191B0E"/>
                </a:solidFill>
                <a:latin typeface="Franklin Gothic Book"/>
              </a:rPr>
              <a:t>Neither the sending school nor the hosting school are responsible for arranging host families, travel, travel insurance, board and lodging or for any costs involved.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title"/>
          </p:nvPr>
        </p:nvSpPr>
        <p:spPr>
          <a:xfrm>
            <a:off x="685800" y="7754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FINANCES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9" name="Imagen 16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/>
          </p:nvPr>
        </p:nvSpPr>
        <p:spPr>
          <a:xfrm>
            <a:off x="937080" y="1700640"/>
            <a:ext cx="7734240" cy="2055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Manela Marín Del Río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400" b="0" i="1" u="sng" strike="noStrike" spc="-1">
                <a:solidFill>
                  <a:srgbClr val="77A2BB"/>
                </a:solidFill>
                <a:uFillTx/>
                <a:latin typeface="Franklin Gothic Book"/>
                <a:hlinkClick r:id="rId3"/>
              </a:rPr>
              <a:t>manela.marin-del-rio@teacher.eursc.eu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  <a:tabLst>
                <a:tab pos="0" algn="l"/>
              </a:tabLst>
            </a:pPr>
            <a:r>
              <a:rPr lang="en-US" sz="2800" b="0" strike="noStrike" spc="-1">
                <a:solidFill>
                  <a:srgbClr val="191B0E"/>
                </a:solidFill>
                <a:latin typeface="Franklin Gothic Book"/>
              </a:rPr>
              <a:t>APEEE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s-ES" sz="2400" b="0" i="1" u="sng" strike="noStrike" spc="-1">
                <a:solidFill>
                  <a:srgbClr val="77A2BB"/>
                </a:solidFill>
                <a:uFillTx/>
                <a:latin typeface="Franklin Gothic Book"/>
                <a:hlinkClick r:id="rId4"/>
              </a:rPr>
              <a:t>info@uccleparents.org</a:t>
            </a:r>
            <a:endParaRPr lang="fr-F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title"/>
          </p:nvPr>
        </p:nvSpPr>
        <p:spPr>
          <a:xfrm>
            <a:off x="685800" y="41940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CONTACT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2" name="Imagen 4"/>
          <p:cNvPicPr/>
          <p:nvPr/>
        </p:nvPicPr>
        <p:blipFill>
          <a:blip r:embed="rId5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n 3"/>
          <p:cNvPicPr/>
          <p:nvPr/>
        </p:nvPicPr>
        <p:blipFill>
          <a:blip r:embed="rId2"/>
          <a:stretch/>
        </p:blipFill>
        <p:spPr>
          <a:xfrm>
            <a:off x="2411640" y="1629000"/>
            <a:ext cx="4535280" cy="3023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INTRODUCTION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1186560" y="1714680"/>
            <a:ext cx="7554600" cy="423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2000" lnSpcReduction="20000"/>
          </a:bodyPr>
          <a:lstStyle/>
          <a:p>
            <a:pPr marL="384120" indent="-384120"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3400" b="0" strike="noStrike" spc="-1">
                <a:solidFill>
                  <a:srgbClr val="000000"/>
                </a:solidFill>
                <a:latin typeface="Franklin Gothic Book"/>
              </a:rPr>
              <a:t>Since the sanitary and public health situation is different in among the Member States and the situation is constantly evolving, </a:t>
            </a:r>
            <a:r>
              <a:rPr lang="en-US" sz="3400" b="1" strike="noStrike" spc="-1">
                <a:solidFill>
                  <a:srgbClr val="000000"/>
                </a:solidFill>
                <a:latin typeface="Franklin Gothic Book"/>
              </a:rPr>
              <a:t>the mobility program can only take place on condition that the national or local health regulations and travel restrictions are respected.</a:t>
            </a:r>
            <a:endParaRPr lang="fr-FR" sz="3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34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  <a:tabLst>
                <a:tab pos="0" algn="l"/>
              </a:tabLst>
            </a:pPr>
            <a:r>
              <a:rPr lang="fr-FR" sz="3400" b="1" strike="noStrike" spc="-1">
                <a:solidFill>
                  <a:srgbClr val="000000"/>
                </a:solidFill>
                <a:latin typeface="Franklin Gothic Book"/>
              </a:rPr>
              <a:t>The school cannot be held liable for any expenses in case of cancellation of the mobility program, including travel restrictions or other conditions.</a:t>
            </a:r>
            <a:endParaRPr lang="fr-FR" sz="3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3" name="Imagen 2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AIMS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6" name="Imagen 11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2"/>
          <p:cNvSpPr txBox="1">
            <a:spLocks/>
          </p:cNvSpPr>
          <p:nvPr/>
        </p:nvSpPr>
        <p:spPr>
          <a:xfrm>
            <a:off x="1115616" y="1571760"/>
            <a:ext cx="7554600" cy="423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7000"/>
          </a:bodyPr>
          <a:lstStyle/>
          <a:p>
            <a:pPr marL="457200" indent="-457200"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en-US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To improve academic and language skills</a:t>
            </a:r>
            <a:endParaRPr lang="fr-FR" sz="2500" kern="0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900" spc="-1" dirty="0">
                <a:solidFill>
                  <a:srgbClr val="335366"/>
                </a:solidFill>
                <a:latin typeface="Franklin Gothic Book"/>
              </a:rPr>
              <a:t>The main aim is that students speak their L2/L3 language with their host families while following classes within their L1 language section. But there may be exceptions (</a:t>
            </a:r>
            <a:r>
              <a:rPr lang="en-US" sz="2900" spc="-1" dirty="0" err="1">
                <a:solidFill>
                  <a:srgbClr val="335366"/>
                </a:solidFill>
                <a:latin typeface="Franklin Gothic Book"/>
              </a:rPr>
              <a:t>Swals</a:t>
            </a:r>
            <a:r>
              <a:rPr lang="en-US" sz="2900" spc="-1" dirty="0">
                <a:solidFill>
                  <a:srgbClr val="335366"/>
                </a:solidFill>
                <a:latin typeface="Franklin Gothic Book"/>
              </a:rPr>
              <a:t> students).</a:t>
            </a:r>
            <a:endParaRPr lang="fr-FR" sz="2900" spc="-1" dirty="0">
              <a:solidFill>
                <a:srgbClr val="335366"/>
              </a:solidFill>
              <a:latin typeface="Franklin Gothic Book"/>
            </a:endParaRPr>
          </a:p>
          <a:p>
            <a:pPr marL="457200" indent="-457200"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Wingdings" charset="2"/>
              <a:buChar char=""/>
              <a:tabLst>
                <a:tab pos="0" algn="l"/>
              </a:tabLst>
            </a:pPr>
            <a:r>
              <a:rPr lang="en-US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To </a:t>
            </a:r>
            <a:r>
              <a:rPr lang="fr-BE" sz="2500" b="1" kern="0" spc="-1" dirty="0" err="1" smtClean="0">
                <a:solidFill>
                  <a:srgbClr val="000000"/>
                </a:solidFill>
                <a:latin typeface="Franklin Gothic Book"/>
                <a:ea typeface="Microsoft YaHei"/>
              </a:rPr>
              <a:t>experience</a:t>
            </a:r>
            <a:r>
              <a:rPr lang="fr-BE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 a </a:t>
            </a:r>
            <a:r>
              <a:rPr lang="fr-BE" sz="2500" b="1" kern="0" spc="-1" dirty="0" err="1" smtClean="0">
                <a:solidFill>
                  <a:srgbClr val="000000"/>
                </a:solidFill>
                <a:latin typeface="Franklin Gothic Book"/>
                <a:ea typeface="Microsoft YaHei"/>
              </a:rPr>
              <a:t>different</a:t>
            </a:r>
            <a:r>
              <a:rPr lang="fr-BE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 cultural and </a:t>
            </a:r>
            <a:r>
              <a:rPr lang="fr-BE" sz="2500" b="1" kern="0" spc="-1" dirty="0" err="1" smtClean="0">
                <a:solidFill>
                  <a:srgbClr val="000000"/>
                </a:solidFill>
                <a:latin typeface="Franklin Gothic Book"/>
                <a:ea typeface="Microsoft YaHei"/>
              </a:rPr>
              <a:t>educational</a:t>
            </a:r>
            <a:r>
              <a:rPr lang="fr-BE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 </a:t>
            </a:r>
            <a:r>
              <a:rPr lang="fr-BE" sz="2500" b="1" kern="0" spc="-1" dirty="0" err="1" smtClean="0">
                <a:solidFill>
                  <a:srgbClr val="000000"/>
                </a:solidFill>
                <a:latin typeface="Franklin Gothic Book"/>
                <a:ea typeface="Microsoft YaHei"/>
              </a:rPr>
              <a:t>environment</a:t>
            </a:r>
            <a:r>
              <a:rPr lang="fr-BE" sz="2500" b="1" kern="0" spc="-1" dirty="0" smtClean="0">
                <a:solidFill>
                  <a:srgbClr val="000000"/>
                </a:solidFill>
                <a:latin typeface="Franklin Gothic Book"/>
                <a:ea typeface="Microsoft YaHei"/>
              </a:rPr>
              <a:t> </a:t>
            </a:r>
            <a:endParaRPr lang="fr-FR" sz="2500" kern="0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900" spc="-1" dirty="0">
                <a:solidFill>
                  <a:srgbClr val="335366"/>
                </a:solidFill>
                <a:latin typeface="Franklin Gothic Book"/>
              </a:rPr>
              <a:t>Culture is not easily learnt in a classroom. We need to experience the country. By living in another country, students also become more mature and open- minded.</a:t>
            </a:r>
            <a:endParaRPr lang="fr-FR" sz="2900" spc="-1" dirty="0">
              <a:solidFill>
                <a:srgbClr val="335366"/>
              </a:solidFill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1067760" y="1484640"/>
            <a:ext cx="7221600" cy="4190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6500" lnSpcReduction="10000"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1" strike="noStrike" spc="-1" dirty="0">
                <a:solidFill>
                  <a:srgbClr val="000000"/>
                </a:solidFill>
                <a:latin typeface="Franklin Gothic Book"/>
              </a:rPr>
              <a:t>Exchanges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335366"/>
                </a:solidFill>
                <a:latin typeface="Franklin Gothic Book"/>
              </a:rPr>
              <a:t>Students study in a European School abroad while staying with a host family (visit). And they also </a:t>
            </a:r>
            <a:r>
              <a:rPr lang="en-US" sz="2800" b="0" u="sng" strike="noStrike" spc="-1" dirty="0">
                <a:solidFill>
                  <a:srgbClr val="335366"/>
                </a:solidFill>
                <a:uFillTx/>
                <a:latin typeface="Franklin Gothic Book"/>
              </a:rPr>
              <a:t>host a student </a:t>
            </a:r>
            <a:r>
              <a:rPr lang="en-US" sz="2800" b="0" strike="noStrike" spc="-1" dirty="0">
                <a:solidFill>
                  <a:srgbClr val="335366"/>
                </a:solidFill>
                <a:latin typeface="Franklin Gothic Book"/>
              </a:rPr>
              <a:t>from another European School (return visit).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  <a:tabLst>
                <a:tab pos="0" algn="l"/>
              </a:tabLst>
            </a:pPr>
            <a:r>
              <a:rPr lang="fr-BE" sz="2800" b="1" strike="noStrike" spc="-1" dirty="0">
                <a:solidFill>
                  <a:srgbClr val="000000"/>
                </a:solidFill>
                <a:latin typeface="Franklin Gothic Book"/>
              </a:rPr>
              <a:t>One-</a:t>
            </a:r>
            <a:r>
              <a:rPr lang="fr-BE" sz="2800" b="1" strike="noStrike" spc="-1" dirty="0" err="1">
                <a:solidFill>
                  <a:srgbClr val="000000"/>
                </a:solidFill>
                <a:latin typeface="Franklin Gothic Book"/>
              </a:rPr>
              <a:t>way</a:t>
            </a:r>
            <a:r>
              <a:rPr lang="fr-BE" sz="2800" b="1" strike="noStrike" spc="-1" dirty="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fr-BE" sz="2800" b="1" strike="noStrike" spc="-1" dirty="0" err="1">
                <a:solidFill>
                  <a:srgbClr val="000000"/>
                </a:solidFill>
                <a:latin typeface="Franklin Gothic Book"/>
              </a:rPr>
              <a:t>visits</a:t>
            </a:r>
            <a:r>
              <a:rPr lang="fr-BE" sz="2800" b="1" strike="noStrike" spc="-1" dirty="0">
                <a:solidFill>
                  <a:srgbClr val="000000"/>
                </a:solidFill>
                <a:latin typeface="Franklin Gothic Book"/>
              </a:rPr>
              <a:t> 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335366"/>
                </a:solidFill>
                <a:latin typeface="Franklin Gothic Book"/>
              </a:rPr>
              <a:t>Students study in a European School abroad while staying with a host family (visit). 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800" b="0" strike="noStrike" spc="-1" dirty="0">
                <a:solidFill>
                  <a:srgbClr val="335366"/>
                </a:solidFill>
                <a:latin typeface="Franklin Gothic Book"/>
              </a:rPr>
              <a:t>They </a:t>
            </a:r>
            <a:r>
              <a:rPr lang="en-US" sz="2800" b="0" u="sng" strike="noStrike" spc="-1" dirty="0">
                <a:solidFill>
                  <a:srgbClr val="335366"/>
                </a:solidFill>
                <a:uFillTx/>
                <a:latin typeface="Franklin Gothic Book"/>
              </a:rPr>
              <a:t>don’t host a student </a:t>
            </a:r>
            <a:r>
              <a:rPr lang="en-US" sz="2800" b="0" strike="noStrike" spc="-1" dirty="0">
                <a:solidFill>
                  <a:srgbClr val="335366"/>
                </a:solidFill>
                <a:latin typeface="Franklin Gothic Book"/>
              </a:rPr>
              <a:t>from another European School.</a:t>
            </a:r>
            <a:endParaRPr lang="fr-F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TYPES OF MOBILITY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9" name="Imagen 1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WHO?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1186560" y="1714680"/>
            <a:ext cx="7554600" cy="4233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3400" b="1" strike="noStrike" spc="-1">
                <a:solidFill>
                  <a:srgbClr val="000000"/>
                </a:solidFill>
                <a:latin typeface="Franklin Gothic Book"/>
              </a:rPr>
              <a:t>All students in S4</a:t>
            </a:r>
            <a:r>
              <a:rPr lang="en-US" sz="3400" b="0" strike="noStrike" spc="-1">
                <a:solidFill>
                  <a:srgbClr val="000000"/>
                </a:solidFill>
                <a:latin typeface="Franklin Gothic Book"/>
              </a:rPr>
              <a:t> are eligible to apply for the Mobility Programme.</a:t>
            </a:r>
            <a:endParaRPr lang="fr-FR" sz="3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3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2" name="Imagen 8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955800" y="1772640"/>
            <a:ext cx="7572240" cy="3239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1" strike="noStrike" spc="-1">
                <a:solidFill>
                  <a:srgbClr val="000000"/>
                </a:solidFill>
                <a:latin typeface="Franklin Gothic Book"/>
              </a:rPr>
              <a:t>Within the first semester of S5 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(4 months).</a:t>
            </a:r>
            <a:r>
              <a:rPr lang="en-US" sz="2800" b="1" strike="noStrike" spc="-1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From September until the end of the B tests (Christmas holidays).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191B0E"/>
                </a:solidFill>
                <a:latin typeface="Franklin Gothic Book"/>
              </a:rPr>
              <a:t>The minimum duration of a visit is 5-6 weeks.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The maximum duration is one semester.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title"/>
          </p:nvPr>
        </p:nvSpPr>
        <p:spPr>
          <a:xfrm>
            <a:off x="749160" y="73872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WHEN?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5" name="Imagen 9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  <p:sp>
        <p:nvSpPr>
          <p:cNvPr id="146" name="Content Placeholder 3"/>
          <p:cNvSpPr/>
          <p:nvPr/>
        </p:nvSpPr>
        <p:spPr>
          <a:xfrm>
            <a:off x="968400" y="4691160"/>
            <a:ext cx="7559640" cy="12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1099440" y="1534320"/>
            <a:ext cx="7221600" cy="31896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191B0E"/>
              </a:buClr>
              <a:buFont typeface="Franklin Gothic Book"/>
              <a:buChar char="■"/>
            </a:pPr>
            <a:r>
              <a:rPr lang="en-US" sz="2800" b="1" strike="noStrike" spc="-1">
                <a:solidFill>
                  <a:srgbClr val="191B0E"/>
                </a:solidFill>
                <a:latin typeface="Franklin Gothic Book"/>
              </a:rPr>
              <a:t>The European Schools and the Accredited European Schools</a:t>
            </a:r>
            <a:r>
              <a:rPr lang="en-US" sz="2800" b="1" strike="noStrike" spc="-1">
                <a:solidFill>
                  <a:srgbClr val="000000"/>
                </a:solidFill>
                <a:latin typeface="Franklin Gothic Book"/>
              </a:rPr>
              <a:t> 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800" b="0" strike="noStrike" spc="-1">
                <a:solidFill>
                  <a:srgbClr val="335366"/>
                </a:solidFill>
                <a:latin typeface="Franklin Gothic Book"/>
              </a:rPr>
              <a:t>You can choose a maximum of three schools in order of preference.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600" b="0" i="1" u="sng" strike="noStrike" spc="-1">
                <a:solidFill>
                  <a:srgbClr val="77A2BB"/>
                </a:solidFill>
                <a:uFillTx/>
                <a:latin typeface="Franklin Gothic Book"/>
                <a:hlinkClick r:id="rId2"/>
              </a:rPr>
              <a:t>List of European Schools</a:t>
            </a:r>
            <a:endParaRPr lang="fr-F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title"/>
          </p:nvPr>
        </p:nvSpPr>
        <p:spPr>
          <a:xfrm>
            <a:off x="685800" y="41940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WHICH SCHOOLS?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9" name="Imagen 10"/>
          <p:cNvPicPr/>
          <p:nvPr/>
        </p:nvPicPr>
        <p:blipFill>
          <a:blip r:embed="rId3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1102320" y="4005000"/>
            <a:ext cx="7572240" cy="16358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If </a:t>
            </a:r>
            <a:r>
              <a:rPr lang="es-ES" sz="2800" b="0" strike="noStrike" spc="-1">
                <a:solidFill>
                  <a:srgbClr val="000000"/>
                </a:solidFill>
                <a:latin typeface="Franklin Gothic Book"/>
              </a:rPr>
              <a:t>a </a:t>
            </a:r>
            <a:r>
              <a:rPr lang="es-ES" sz="2800" b="0" strike="noStrike" spc="-1">
                <a:solidFill>
                  <a:srgbClr val="FF0000"/>
                </a:solidFill>
                <a:latin typeface="Franklin Gothic Book"/>
              </a:rPr>
              <a:t>SWALS</a:t>
            </a:r>
            <a:r>
              <a:rPr lang="es-ES" sz="2800" b="0" strike="noStrike" spc="-1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</a:rPr>
              <a:t>student finds a section of his/her L1 in the host school, the pupil will follow lessons in </a:t>
            </a:r>
            <a:r>
              <a:rPr lang="es-ES" sz="2800" b="0" strike="noStrike" spc="-1">
                <a:solidFill>
                  <a:srgbClr val="000000"/>
                </a:solidFill>
                <a:latin typeface="Franklin Gothic Book"/>
              </a:rPr>
              <a:t>his/her L1 section.</a:t>
            </a:r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title"/>
          </p:nvPr>
        </p:nvSpPr>
        <p:spPr>
          <a:xfrm>
            <a:off x="688680" y="8690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SWALS STUDENTS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2" name="Imagen 6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  <p:sp>
        <p:nvSpPr>
          <p:cNvPr id="153" name="Content Placeholder 2"/>
          <p:cNvSpPr/>
          <p:nvPr/>
        </p:nvSpPr>
        <p:spPr>
          <a:xfrm>
            <a:off x="1102320" y="1972800"/>
            <a:ext cx="7572240" cy="1635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If there is no L1 section in the host school, the student will be treated as a </a:t>
            </a:r>
            <a:r>
              <a:rPr lang="en-US" sz="2800" b="0" strike="noStrike" spc="-1">
                <a:solidFill>
                  <a:srgbClr val="FF0000"/>
                </a:solidFill>
                <a:latin typeface="Franklin Gothic Book"/>
                <a:ea typeface="DejaVu Sans"/>
              </a:rPr>
              <a:t>S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tudent </a:t>
            </a:r>
            <a:r>
              <a:rPr lang="en-US" sz="2800" b="0" strike="noStrike" spc="-1">
                <a:solidFill>
                  <a:srgbClr val="FF0000"/>
                </a:solidFill>
                <a:latin typeface="Franklin Gothic Book"/>
                <a:ea typeface="DejaVu Sans"/>
              </a:rPr>
              <a:t>W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ithout </a:t>
            </a:r>
            <a:r>
              <a:rPr lang="en-US" sz="2800" b="0" strike="noStrike" spc="-1">
                <a:solidFill>
                  <a:srgbClr val="FF0000"/>
                </a:solidFill>
                <a:latin typeface="Franklin Gothic Book"/>
                <a:ea typeface="DejaVu Sans"/>
              </a:rPr>
              <a:t>A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 </a:t>
            </a:r>
            <a:r>
              <a:rPr lang="en-US" sz="2800" b="0" strike="noStrike" spc="-1">
                <a:solidFill>
                  <a:srgbClr val="FF0000"/>
                </a:solidFill>
                <a:latin typeface="Franklin Gothic Book"/>
                <a:ea typeface="DejaVu Sans"/>
              </a:rPr>
              <a:t>L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anguage </a:t>
            </a:r>
            <a:r>
              <a:rPr lang="en-US" sz="2800" b="0" strike="noStrike" spc="-1">
                <a:solidFill>
                  <a:srgbClr val="FF0000"/>
                </a:solidFill>
                <a:latin typeface="Franklin Gothic Book"/>
                <a:ea typeface="DejaVu Sans"/>
              </a:rPr>
              <a:t>S</a:t>
            </a:r>
            <a:r>
              <a:rPr lang="en-US" sz="2800" b="0" strike="noStrike" spc="-1">
                <a:solidFill>
                  <a:srgbClr val="000000"/>
                </a:solidFill>
                <a:latin typeface="Franklin Gothic Book"/>
                <a:ea typeface="DejaVu Sans"/>
              </a:rPr>
              <a:t>ection (SWALS). </a:t>
            </a:r>
            <a:endParaRPr lang="fr-FR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A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888840" y="1666080"/>
            <a:ext cx="7734240" cy="312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fr-BE" sz="3000" b="0" strike="noStrike" spc="-1">
                <a:solidFill>
                  <a:srgbClr val="000000"/>
                </a:solidFill>
                <a:latin typeface="Franklin Gothic Book"/>
              </a:rPr>
              <a:t>It is the responsibility of the student to catch up if the programme in the schools involved is not alike. </a:t>
            </a:r>
            <a:endParaRPr lang="fr-FR" sz="3000" b="0" strike="noStrike" spc="-1">
              <a:solidFill>
                <a:srgbClr val="000000"/>
              </a:solidFill>
              <a:latin typeface="Arial"/>
            </a:endParaRPr>
          </a:p>
          <a:p>
            <a:pPr marL="384120" indent="-384120"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buClr>
                <a:srgbClr val="000000"/>
              </a:buClr>
              <a:buFont typeface="Franklin Gothic Book"/>
              <a:buChar char="■"/>
            </a:pPr>
            <a:r>
              <a:rPr lang="fr-BE" sz="3000" b="0" strike="noStrike" spc="-1">
                <a:solidFill>
                  <a:srgbClr val="000000"/>
                </a:solidFill>
                <a:latin typeface="Franklin Gothic Book"/>
              </a:rPr>
              <a:t>If there are subjects that are not covered at the host school, the results of the 2nd semester will count double.</a:t>
            </a:r>
            <a:endParaRPr lang="fr-FR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title"/>
          </p:nvPr>
        </p:nvSpPr>
        <p:spPr>
          <a:xfrm>
            <a:off x="670320" y="692640"/>
            <a:ext cx="7985520" cy="70704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t" anchorCtr="1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fr-BE" sz="4000" b="0" strike="noStrike" spc="-1">
                <a:solidFill>
                  <a:srgbClr val="FFFFFF"/>
                </a:solidFill>
                <a:latin typeface="Franklin Gothic Book"/>
              </a:rPr>
              <a:t>REMARKS</a:t>
            </a:r>
            <a:endParaRPr lang="fr-FR" sz="4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6" name="Imagen 7"/>
          <p:cNvPicPr/>
          <p:nvPr/>
        </p:nvPicPr>
        <p:blipFill>
          <a:blip r:embed="rId2"/>
          <a:stretch/>
        </p:blipFill>
        <p:spPr>
          <a:xfrm>
            <a:off x="8016120" y="5805360"/>
            <a:ext cx="1025280" cy="95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0</TotalTime>
  <Words>788</Words>
  <Application>Microsoft Office PowerPoint</Application>
  <PresentationFormat>On-screen Show (4:3)</PresentationFormat>
  <Paragraphs>71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Office Theme</vt:lpstr>
      <vt:lpstr>Office Theme</vt:lpstr>
      <vt:lpstr>PowerPoint Presentation</vt:lpstr>
      <vt:lpstr>INTRODUCTION</vt:lpstr>
      <vt:lpstr>AIMS</vt:lpstr>
      <vt:lpstr>TYPES OF MOBILITY</vt:lpstr>
      <vt:lpstr>WHO?</vt:lpstr>
      <vt:lpstr>WHEN?</vt:lpstr>
      <vt:lpstr>WHICH SCHOOLS?</vt:lpstr>
      <vt:lpstr>SWALS STUDENTS</vt:lpstr>
      <vt:lpstr>REMARKS</vt:lpstr>
      <vt:lpstr>REMARKS</vt:lpstr>
      <vt:lpstr>PROCEDURE. Request</vt:lpstr>
      <vt:lpstr>PROCEDURE. Approval by EEB1  </vt:lpstr>
      <vt:lpstr>PROCEDURE. Approval by host school </vt:lpstr>
      <vt:lpstr>PROCEDURE. Host family </vt:lpstr>
      <vt:lpstr>PROCEDURE. Prior to mobility </vt:lpstr>
      <vt:lpstr>FINANCES</vt:lpstr>
      <vt:lpstr>CONTACT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Mobility Echanges scolaires</dc:title>
  <dc:subject/>
  <dc:creator>HAZAN Olivier</dc:creator>
  <dc:description/>
  <cp:lastModifiedBy>MARIN DEL RIO Manela</cp:lastModifiedBy>
  <cp:revision>145</cp:revision>
  <cp:lastPrinted>2022-02-15T06:53:45Z</cp:lastPrinted>
  <dcterms:created xsi:type="dcterms:W3CDTF">2019-09-10T06:28:05Z</dcterms:created>
  <dcterms:modified xsi:type="dcterms:W3CDTF">2022-02-15T06:56:28Z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On-screen Show (4:3)</vt:lpwstr>
  </property>
  <property fmtid="{D5CDD505-2E9C-101B-9397-08002B2CF9AE}" pid="4" name="Slides">
    <vt:i4>20</vt:i4>
  </property>
</Properties>
</file>