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0" r:id="rId5"/>
    <p:sldId id="262" r:id="rId6"/>
    <p:sldId id="264" r:id="rId7"/>
    <p:sldId id="271" r:id="rId8"/>
    <p:sldId id="267" r:id="rId9"/>
  </p:sldIdLst>
  <p:sldSz cx="9144000" cy="6858000" type="screen4x3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432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65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5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9531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373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37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516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188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3617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53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68660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406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5094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28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8678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543E56-586F-4302-B3BB-2DC3A3AE78E2}" type="datetimeFigureOut">
              <a:rPr lang="fr-BE" smtClean="0"/>
              <a:pPr/>
              <a:t>10/12/2015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58790-6491-4EB8-9109-80C26A873BB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815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sc.org)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sc.org)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017" y="2568151"/>
            <a:ext cx="6597509" cy="1780914"/>
          </a:xfrm>
        </p:spPr>
        <p:txBody>
          <a:bodyPr/>
          <a:lstStyle/>
          <a:p>
            <a:r>
              <a:rPr lang="en-GB" sz="4800" dirty="0" smtClean="0">
                <a:latin typeface="Chalkduster" charset="0"/>
                <a:ea typeface="Chalkduster" charset="0"/>
                <a:cs typeface="Chalkduster" charset="0"/>
              </a:rPr>
              <a:t>Geography</a:t>
            </a:r>
            <a:endParaRPr lang="fr-BE" sz="4800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9299" y="4349065"/>
            <a:ext cx="5111752" cy="959983"/>
          </a:xfrm>
        </p:spPr>
        <p:txBody>
          <a:bodyPr/>
          <a:lstStyle/>
          <a:p>
            <a:r>
              <a:rPr lang="en-GB" dirty="0" smtClean="0"/>
              <a:t>"Geography is a subject which holds the key to the future" Michael Palin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0781" t="23174" r="21536" b="30311"/>
          <a:stretch/>
        </p:blipFill>
        <p:spPr>
          <a:xfrm>
            <a:off x="3102868" y="1396321"/>
            <a:ext cx="2944614" cy="178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745323"/>
          </a:xfrm>
        </p:spPr>
        <p:txBody>
          <a:bodyPr>
            <a:normAutofit fontScale="90000"/>
          </a:bodyPr>
          <a:lstStyle/>
          <a:p>
            <a:r>
              <a:rPr lang="en-GB" sz="3900" dirty="0" smtClean="0">
                <a:latin typeface="Chalkduster" charset="0"/>
                <a:ea typeface="Chalkduster" charset="0"/>
                <a:cs typeface="Chalkduster" charset="0"/>
              </a:rPr>
              <a:t>Year 6:  </a:t>
            </a:r>
            <a:r>
              <a:rPr lang="de-CH" sz="3900" dirty="0" smtClean="0">
                <a:latin typeface="Chalkduster" charset="0"/>
                <a:ea typeface="Chalkduster" charset="0"/>
                <a:cs typeface="Chalkduster" charset="0"/>
              </a:rPr>
              <a:t>2 period Course</a:t>
            </a:r>
            <a:r>
              <a:rPr lang="de-CH" dirty="0" smtClean="0"/>
              <a:t/>
            </a:r>
            <a:br>
              <a:rPr lang="de-CH" dirty="0" smtClean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12" y="1608154"/>
            <a:ext cx="7769376" cy="3424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latin typeface="Comic Sans MS" pitchFamily="66" charset="0"/>
              </a:rPr>
              <a:t>(</a:t>
            </a:r>
            <a:r>
              <a:rPr lang="en-US" sz="1400" dirty="0" smtClean="0">
                <a:latin typeface="Comic Sans MS" pitchFamily="66" charset="0"/>
              </a:rPr>
              <a:t>Detailed syllabus –refer to</a:t>
            </a:r>
            <a:r>
              <a:rPr lang="en-GB" sz="1400" dirty="0" smtClean="0">
                <a:latin typeface="Comic Sans MS" pitchFamily="66" charset="0"/>
              </a:rPr>
              <a:t> The European School </a:t>
            </a:r>
            <a:r>
              <a:rPr lang="en-US" sz="1400" dirty="0" smtClean="0">
                <a:latin typeface="Comic Sans MS" pitchFamily="66" charset="0"/>
              </a:rPr>
              <a:t>website-Syllabus- Secondary-Other Subjects</a:t>
            </a:r>
            <a:r>
              <a:rPr lang="en-GB" sz="1400" dirty="0" smtClean="0">
                <a:latin typeface="Comic Sans MS" pitchFamily="66" charset="0"/>
              </a:rPr>
              <a:t>. </a:t>
            </a:r>
            <a:r>
              <a:rPr lang="fr-BE" sz="1400" dirty="0" smtClean="0">
                <a:hlinkClick r:id="rId2"/>
              </a:rPr>
              <a:t>http://www.eursc.org</a:t>
            </a:r>
            <a:r>
              <a:rPr lang="en-GB" sz="1400" dirty="0" smtClean="0">
                <a:hlinkClick r:id="rId2"/>
              </a:rPr>
              <a:t>)</a:t>
            </a:r>
            <a:r>
              <a:rPr lang="en-GB" sz="1400" dirty="0" smtClean="0"/>
              <a:t> </a:t>
            </a:r>
            <a:endParaRPr lang="fr-BE" sz="1400" dirty="0" smtClean="0"/>
          </a:p>
          <a:p>
            <a:pPr>
              <a:buNone/>
            </a:pPr>
            <a:endParaRPr lang="en-US" sz="1400" b="1" i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 4  </a:t>
            </a:r>
            <a:r>
              <a:rPr lang="en-GB" sz="1400" b="1" i="1" dirty="0" smtClean="0">
                <a:latin typeface="Comic Sans MS" charset="0"/>
                <a:ea typeface="Comic Sans MS" charset="0"/>
                <a:cs typeface="Comic Sans MS" charset="0"/>
              </a:rPr>
              <a:t>main</a:t>
            </a:r>
            <a:r>
              <a:rPr lang="en-US" sz="1400" b="1" i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1400" b="1" i="1" dirty="0" smtClean="0">
                <a:latin typeface="Comic Sans MS" charset="0"/>
                <a:ea typeface="Comic Sans MS" charset="0"/>
                <a:cs typeface="Comic Sans MS" charset="0"/>
              </a:rPr>
              <a:t>themes</a:t>
            </a:r>
            <a:r>
              <a:rPr lang="en-US" sz="1400" b="1" i="1" dirty="0" smtClean="0"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to be studied this </a:t>
            </a:r>
            <a:r>
              <a:rPr lang="en-US" sz="1400" b="1" i="1" dirty="0" smtClean="0">
                <a:latin typeface="Comic Sans MS" charset="0"/>
                <a:ea typeface="Comic Sans MS" charset="0"/>
                <a:cs typeface="Comic Sans MS" charset="0"/>
              </a:rPr>
              <a:t>year</a:t>
            </a:r>
            <a:endParaRPr lang="en-GB" sz="1400" b="1" i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Comic Sans MS" pitchFamily="66" charset="0"/>
              </a:rPr>
              <a:t>Development</a:t>
            </a:r>
            <a:endParaRPr lang="en-GB" sz="1400" dirty="0" smtClean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Globalisation </a:t>
            </a:r>
            <a:endParaRPr lang="en-US" sz="1400" dirty="0" smtClean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Comic Sans MS" pitchFamily="66" charset="0"/>
              </a:rPr>
              <a:t>Managing the Earth’s Resources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Comic Sans MS" pitchFamily="66" charset="0"/>
              </a:rPr>
              <a:t>Environment in Danger</a:t>
            </a:r>
            <a:r>
              <a:rPr lang="en-GB" sz="1400" dirty="0" smtClean="0">
                <a:latin typeface="Comic Sans MS" pitchFamily="66" charset="0"/>
              </a:rPr>
              <a:t>:  </a:t>
            </a:r>
            <a:r>
              <a:rPr lang="en-US" sz="1400" dirty="0" smtClean="0">
                <a:latin typeface="Comic Sans MS" pitchFamily="66" charset="0"/>
              </a:rPr>
              <a:t>managing the threats</a:t>
            </a:r>
          </a:p>
          <a:p>
            <a:r>
              <a:rPr lang="en-US" sz="1400" dirty="0" smtClean="0">
                <a:latin typeface="Comic Sans MS" pitchFamily="66" charset="0"/>
              </a:rPr>
              <a:t>Project-  choice at the discretion of the teacher-usually linked to one of the themes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en-GB" sz="1400" dirty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400" b="1" u="sng" dirty="0" smtClean="0">
                <a:latin typeface="Comic Sans MS" pitchFamily="66" charset="0"/>
              </a:rPr>
              <a:t>Tests and assessment</a:t>
            </a:r>
            <a:r>
              <a:rPr lang="en-GB" sz="1400" dirty="0" smtClean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  <a:p>
            <a:r>
              <a:rPr lang="de-CH" sz="1400" dirty="0">
                <a:latin typeface="Comic Sans MS" pitchFamily="66" charset="0"/>
              </a:rPr>
              <a:t>A mark </a:t>
            </a:r>
            <a:r>
              <a:rPr lang="en-GB" sz="1400" dirty="0" smtClean="0">
                <a:latin typeface="Comic Sans MS" pitchFamily="66" charset="0"/>
              </a:rPr>
              <a:t>: an effort mark, based on  attitude, quality of homework and class work. </a:t>
            </a:r>
            <a:endParaRPr lang="de-CH" sz="1400" dirty="0">
              <a:latin typeface="Comic Sans MS" pitchFamily="66" charset="0"/>
            </a:endParaRPr>
          </a:p>
          <a:p>
            <a:r>
              <a:rPr lang="de-CH" sz="1400" dirty="0">
                <a:latin typeface="Comic Sans MS" pitchFamily="66" charset="0"/>
              </a:rPr>
              <a:t>B mark- </a:t>
            </a:r>
            <a:r>
              <a:rPr lang="en-GB" sz="1400" dirty="0" smtClean="0">
                <a:latin typeface="Comic Sans MS" pitchFamily="66" charset="0"/>
              </a:rPr>
              <a:t>A total of 4 B tests in year 6 based on the four themes.</a:t>
            </a:r>
          </a:p>
          <a:p>
            <a:r>
              <a:rPr lang="en-GB" sz="1400" dirty="0" smtClean="0">
                <a:latin typeface="Comic Sans MS" pitchFamily="66" charset="0"/>
              </a:rPr>
              <a:t>Tests are 45 minutes and take place </a:t>
            </a:r>
            <a:r>
              <a:rPr lang="de-CH" sz="1400" dirty="0" smtClean="0">
                <a:latin typeface="Comic Sans MS" pitchFamily="66" charset="0"/>
              </a:rPr>
              <a:t>during class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fr-BE" sz="1400" dirty="0">
              <a:latin typeface="Comic Sans MS" pitchFamily="66" charset="0"/>
            </a:endParaRPr>
          </a:p>
          <a:p>
            <a:endParaRPr lang="fr-BE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552" y="982133"/>
            <a:ext cx="7200897" cy="7453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 dirty="0" smtClean="0">
                <a:latin typeface="Chalkduster" charset="0"/>
                <a:ea typeface="Chalkduster" charset="0"/>
                <a:cs typeface="Chalkduster" charset="0"/>
              </a:rPr>
              <a:t>Year 7:  </a:t>
            </a:r>
            <a:r>
              <a:rPr lang="de-CH" sz="3900" dirty="0" smtClean="0">
                <a:latin typeface="Chalkduster" charset="0"/>
                <a:ea typeface="Chalkduster" charset="0"/>
                <a:cs typeface="Chalkduster" charset="0"/>
              </a:rPr>
              <a:t>2 period Course</a:t>
            </a:r>
            <a:endParaRPr lang="en-GB" sz="3900" dirty="0" smtClean="0">
              <a:latin typeface="Chalkduster" charset="0"/>
              <a:ea typeface="Chalkduster" charset="0"/>
              <a:cs typeface="Chalkduster" charset="0"/>
            </a:endParaRPr>
          </a:p>
          <a:p>
            <a:r>
              <a:rPr lang="en-GB" sz="2900" dirty="0" smtClean="0">
                <a:latin typeface="Chalkduster" charset="0"/>
                <a:ea typeface="Chalkduster" charset="0"/>
                <a:cs typeface="Chalkduster" charset="0"/>
              </a:rPr>
              <a:t>Focus on Europe</a:t>
            </a:r>
            <a:r>
              <a:rPr lang="de-CH" dirty="0" smtClean="0"/>
              <a:t/>
            </a:r>
            <a:br>
              <a:rPr lang="de-CH" dirty="0" smtClean="0"/>
            </a:br>
            <a:endParaRPr lang="fr-BE" dirty="0"/>
          </a:p>
        </p:txBody>
      </p:sp>
      <p:sp>
        <p:nvSpPr>
          <p:cNvPr id="7" name="Rectangle 6"/>
          <p:cNvSpPr txBox="1"/>
          <p:nvPr/>
        </p:nvSpPr>
        <p:spPr>
          <a:xfrm>
            <a:off x="690984" y="1727455"/>
            <a:ext cx="77735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</a:t>
            </a:r>
            <a:r>
              <a:rPr lang="en-US" sz="1400" dirty="0">
                <a:latin typeface="Comic Sans MS" pitchFamily="66" charset="0"/>
              </a:rPr>
              <a:t>Detailed syllabus –refer to</a:t>
            </a:r>
            <a:r>
              <a:rPr lang="en-GB" sz="1400" dirty="0">
                <a:latin typeface="Comic Sans MS" pitchFamily="66" charset="0"/>
              </a:rPr>
              <a:t> The European School </a:t>
            </a:r>
            <a:r>
              <a:rPr lang="en-US" sz="1400" dirty="0">
                <a:latin typeface="Comic Sans MS" pitchFamily="66" charset="0"/>
              </a:rPr>
              <a:t>website-Syllabus- Secondary-Other Subjects</a:t>
            </a:r>
            <a:r>
              <a:rPr lang="en-GB" sz="1400" dirty="0">
                <a:latin typeface="Comic Sans MS" pitchFamily="66" charset="0"/>
              </a:rPr>
              <a:t>. </a:t>
            </a:r>
            <a:r>
              <a:rPr lang="fr-BE" sz="1400" dirty="0">
                <a:hlinkClick r:id="rId2"/>
              </a:rPr>
              <a:t>http://www.eursc.org</a:t>
            </a:r>
            <a:r>
              <a:rPr lang="en-GB" sz="1400" dirty="0">
                <a:hlinkClick r:id="rId2"/>
              </a:rPr>
              <a:t>)</a:t>
            </a:r>
            <a:r>
              <a:rPr lang="en-GB" sz="1400" dirty="0"/>
              <a:t> </a:t>
            </a:r>
            <a:endParaRPr lang="fr-BE" sz="1400" dirty="0"/>
          </a:p>
          <a:p>
            <a:pPr>
              <a:buNone/>
            </a:pPr>
            <a:endParaRPr lang="en-US" sz="1400" b="1" i="1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None/>
            </a:pPr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 4  </a:t>
            </a:r>
            <a:r>
              <a:rPr lang="en-GB" sz="1400" b="1" i="1" dirty="0">
                <a:latin typeface="Comic Sans MS" charset="0"/>
                <a:ea typeface="Comic Sans MS" charset="0"/>
                <a:cs typeface="Comic Sans MS" charset="0"/>
              </a:rPr>
              <a:t>main</a:t>
            </a:r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1400" b="1" i="1" dirty="0">
                <a:latin typeface="Comic Sans MS" charset="0"/>
                <a:ea typeface="Comic Sans MS" charset="0"/>
                <a:cs typeface="Comic Sans MS" charset="0"/>
              </a:rPr>
              <a:t>themes</a:t>
            </a:r>
            <a:r>
              <a:rPr lang="en-US" sz="1400" b="1" i="1" dirty="0">
                <a:latin typeface="Comic Sans MS" charset="0"/>
                <a:ea typeface="Comic Sans MS" charset="0"/>
                <a:cs typeface="Comic Sans MS" charset="0"/>
              </a:rPr>
              <a:t>  to be studied this year</a:t>
            </a:r>
            <a:endParaRPr lang="en-GB" sz="1400" b="1" i="1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1400" dirty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Europe </a:t>
            </a:r>
            <a:r>
              <a:rPr lang="en-GB" sz="1400" dirty="0">
                <a:latin typeface="Comic Sans MS" pitchFamily="66" charset="0"/>
              </a:rPr>
              <a:t>and the European </a:t>
            </a:r>
            <a:r>
              <a:rPr lang="en-GB" sz="1400" dirty="0" smtClean="0">
                <a:latin typeface="Comic Sans MS" pitchFamily="66" charset="0"/>
              </a:rPr>
              <a:t>Union</a:t>
            </a:r>
          </a:p>
          <a:p>
            <a:endParaRPr lang="en-GB" sz="1400" dirty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The </a:t>
            </a:r>
            <a:r>
              <a:rPr lang="en-GB" sz="1400" dirty="0">
                <a:latin typeface="Comic Sans MS" pitchFamily="66" charset="0"/>
              </a:rPr>
              <a:t>Economic Sector in </a:t>
            </a:r>
            <a:r>
              <a:rPr lang="en-GB" sz="1400" dirty="0" smtClean="0">
                <a:latin typeface="Comic Sans MS" pitchFamily="66" charset="0"/>
              </a:rPr>
              <a:t>Change</a:t>
            </a:r>
          </a:p>
          <a:p>
            <a:endParaRPr lang="en-GB" sz="1400" dirty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Europeans</a:t>
            </a:r>
          </a:p>
          <a:p>
            <a:endParaRPr lang="en-GB" sz="1400" dirty="0">
              <a:latin typeface="Comic Sans MS" pitchFamily="66" charset="0"/>
            </a:endParaRP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A </a:t>
            </a:r>
            <a:r>
              <a:rPr lang="en-GB" sz="1400" dirty="0">
                <a:latin typeface="Comic Sans MS" pitchFamily="66" charset="0"/>
              </a:rPr>
              <a:t>Natural Environment increasingly modified by </a:t>
            </a:r>
            <a:r>
              <a:rPr lang="en-GB" sz="1400" dirty="0" smtClean="0">
                <a:latin typeface="Comic Sans MS" pitchFamily="66" charset="0"/>
              </a:rPr>
              <a:t>man</a:t>
            </a:r>
          </a:p>
          <a:p>
            <a:pPr>
              <a:buFont typeface="Wingdings" charset="2"/>
              <a:buChar char="ü"/>
            </a:pPr>
            <a:endParaRPr lang="en-GB" sz="1400" dirty="0">
              <a:latin typeface="Comic Sans MS" pitchFamily="66" charset="0"/>
            </a:endParaRP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b="1" u="sng" dirty="0">
                <a:latin typeface="Comic Sans MS" pitchFamily="66" charset="0"/>
              </a:rPr>
              <a:t>Tests and assessment</a:t>
            </a:r>
            <a:r>
              <a:rPr lang="en-GB" sz="1400" dirty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CH" sz="1400" dirty="0">
                <a:latin typeface="Comic Sans MS" pitchFamily="66" charset="0"/>
              </a:rPr>
              <a:t>A mark </a:t>
            </a:r>
            <a:r>
              <a:rPr lang="en-GB" sz="1400" dirty="0">
                <a:latin typeface="Comic Sans MS" pitchFamily="66" charset="0"/>
              </a:rPr>
              <a:t>: an effort mark, based on  attitude, quality of homework and class work. </a:t>
            </a:r>
            <a:endParaRPr lang="en-GB" sz="1400" dirty="0" smtClean="0">
              <a:latin typeface="Comic Sans MS" pitchFamily="66" charset="0"/>
            </a:endParaRPr>
          </a:p>
          <a:p>
            <a:endParaRPr lang="de-CH" sz="14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CH" sz="1400" dirty="0">
                <a:latin typeface="Comic Sans MS" pitchFamily="66" charset="0"/>
              </a:rPr>
              <a:t>B mark- </a:t>
            </a:r>
            <a:r>
              <a:rPr lang="en-GB" sz="1400" dirty="0">
                <a:latin typeface="Comic Sans MS" pitchFamily="66" charset="0"/>
              </a:rPr>
              <a:t>A total of 4 B tests in year </a:t>
            </a:r>
            <a:r>
              <a:rPr lang="en-GB" sz="1400" dirty="0" smtClean="0">
                <a:latin typeface="Comic Sans MS" pitchFamily="66" charset="0"/>
              </a:rPr>
              <a:t>7 </a:t>
            </a:r>
            <a:r>
              <a:rPr lang="en-GB" sz="1400" dirty="0">
                <a:latin typeface="Comic Sans MS" pitchFamily="66" charset="0"/>
              </a:rPr>
              <a:t>based on the four themes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  <a:p>
            <a:endParaRPr lang="en-GB" sz="1400" dirty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CH" sz="1400" dirty="0" smtClean="0">
                <a:latin typeface="Comic Sans MS" pitchFamily="66" charset="0"/>
              </a:rPr>
              <a:t>Possibility </a:t>
            </a:r>
            <a:r>
              <a:rPr lang="de-CH" sz="1400" dirty="0">
                <a:latin typeface="Comic Sans MS" pitchFamily="66" charset="0"/>
              </a:rPr>
              <a:t>of taking an oral Exam in June</a:t>
            </a:r>
            <a:endParaRPr lang="fr-BE" sz="1400" dirty="0">
              <a:latin typeface="Comic Sans MS" pitchFamily="66" charset="0"/>
            </a:endParaRPr>
          </a:p>
          <a:p>
            <a:endParaRPr lang="fr-BE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848872" cy="3880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four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compulsory subjects are: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Physical geography and human activity through the study of landscapes and natural hazards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study of natural resources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complexity of a global world through the study of uneven development and globalisation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last topic is a field study (currently in the Alps) during which students will be involved in their learning (setting objectives, data collection, data processing, analysis of results and conclusions </a:t>
            </a: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marL="0" indent="0">
              <a:buNone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Examinations and assessment </a:t>
            </a:r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A mark: semester consists of written tests and homework assignments ( individual or group ) . It will take account of the investment of the student in the classroom and at home.</a:t>
            </a: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B mark:  Two exams of 2 hours 15 minutes, one in December and one in June.</a:t>
            </a:r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700" dirty="0" smtClean="0">
                <a:latin typeface="Chalkduster"/>
                <a:ea typeface="Chalkduster" charset="0"/>
                <a:cs typeface="Chalkduster" charset="0"/>
              </a:rPr>
              <a:t>Year 6:  4</a:t>
            </a:r>
            <a:r>
              <a:rPr lang="de-CH" sz="3700" dirty="0" smtClean="0">
                <a:latin typeface="Chalkduster"/>
                <a:ea typeface="Chalkduster" charset="0"/>
                <a:cs typeface="Chalkduster" charset="0"/>
              </a:rPr>
              <a:t> period Course</a:t>
            </a:r>
            <a:endParaRPr lang="en-GB" sz="3700" dirty="0" smtClean="0">
              <a:latin typeface="Chalkduster"/>
              <a:ea typeface="Chalkduster" charset="0"/>
              <a:cs typeface="Chalkduster" charset="0"/>
            </a:endParaRPr>
          </a:p>
          <a:p>
            <a:r>
              <a:rPr lang="en-GB" sz="2800" dirty="0" smtClean="0">
                <a:latin typeface="Chalkduster"/>
                <a:ea typeface="Chalkduster" charset="0"/>
                <a:cs typeface="Chalkduster" charset="0"/>
              </a:rPr>
              <a:t>Global Geography</a:t>
            </a:r>
            <a:r>
              <a:rPr lang="en-GB" sz="3600" dirty="0" smtClean="0"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de-CH" sz="3600" dirty="0" smtClean="0"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de-CH" sz="3600" dirty="0" smtClean="0">
                <a:latin typeface="Chalkduster" charset="0"/>
                <a:ea typeface="Chalkduster" charset="0"/>
                <a:cs typeface="Chalkduster" charset="0"/>
              </a:rPr>
            </a:br>
            <a:endParaRPr lang="fr-BE" sz="36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27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5455" t="14550" r="7107" b="5291"/>
          <a:stretch>
            <a:fillRect/>
          </a:stretch>
        </p:blipFill>
        <p:spPr bwMode="auto">
          <a:xfrm>
            <a:off x="831267" y="2410042"/>
            <a:ext cx="7481466" cy="375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267" y="820904"/>
            <a:ext cx="7734827" cy="1427909"/>
          </a:xfrm>
        </p:spPr>
        <p:txBody>
          <a:bodyPr>
            <a:normAutofit/>
          </a:bodyPr>
          <a:lstStyle/>
          <a:p>
            <a:r>
              <a:rPr lang="en-GB" sz="1800" b="1" u="sng" dirty="0">
                <a:latin typeface="Comic Sans MS" charset="0"/>
                <a:ea typeface="Comic Sans MS" charset="0"/>
                <a:cs typeface="Comic Sans MS" charset="0"/>
              </a:rPr>
              <a:t>Geography Fieldwork </a:t>
            </a:r>
            <a:r>
              <a:rPr lang="en-GB" sz="1800" dirty="0">
                <a:latin typeface="Comic Sans MS" charset="0"/>
                <a:ea typeface="Comic Sans MS" charset="0"/>
                <a:cs typeface="Comic Sans MS" charset="0"/>
              </a:rPr>
              <a:t>: Every year a dedicated team of Geography teachers take our S6 4 period Geography students into the field to study the Alpine environment. The skills they learn and the landscapes they have discovered, remain with them past the </a:t>
            </a:r>
            <a:r>
              <a:rPr lang="en-GB" sz="1800" dirty="0" smtClean="0">
                <a:latin typeface="Comic Sans MS" charset="0"/>
                <a:ea typeface="Comic Sans MS" charset="0"/>
                <a:cs typeface="Comic Sans MS" charset="0"/>
              </a:rPr>
              <a:t>BAC.</a:t>
            </a:r>
            <a:endParaRPr lang="en-GB" sz="1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halkduster" charset="0"/>
                <a:ea typeface="Chalkduster" charset="0"/>
                <a:cs typeface="Chalkduster" charset="0"/>
              </a:rPr>
              <a:t>Skills </a:t>
            </a:r>
            <a:endParaRPr lang="fr-BE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7654213" cy="353523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Skills</a:t>
            </a:r>
            <a:r>
              <a:rPr lang="en-US" dirty="0" smtClean="0">
                <a:latin typeface="Comic Sans MS" pitchFamily="66" charset="0"/>
              </a:rPr>
              <a:t> form an essential element of the 6.4 geography syllabus </a:t>
            </a:r>
          </a:p>
          <a:p>
            <a:r>
              <a:rPr lang="en-US" dirty="0" smtClean="0">
                <a:latin typeface="Comic Sans MS" pitchFamily="66" charset="0"/>
              </a:rPr>
              <a:t>Topographical maps</a:t>
            </a:r>
          </a:p>
          <a:p>
            <a:r>
              <a:rPr lang="en-US" dirty="0" smtClean="0">
                <a:latin typeface="Comic Sans MS" pitchFamily="66" charset="0"/>
              </a:rPr>
              <a:t>Weather maps</a:t>
            </a:r>
          </a:p>
          <a:p>
            <a:r>
              <a:rPr lang="en-US" dirty="0" smtClean="0">
                <a:latin typeface="Comic Sans MS" pitchFamily="66" charset="0"/>
              </a:rPr>
              <a:t> Photographs</a:t>
            </a:r>
          </a:p>
          <a:p>
            <a:r>
              <a:rPr lang="en-US" dirty="0" smtClean="0">
                <a:latin typeface="Comic Sans MS" pitchFamily="66" charset="0"/>
              </a:rPr>
              <a:t> Satellite images</a:t>
            </a:r>
          </a:p>
          <a:p>
            <a:r>
              <a:rPr lang="en-US" dirty="0" smtClean="0">
                <a:latin typeface="Comic Sans MS" pitchFamily="66" charset="0"/>
              </a:rPr>
              <a:t> Sketches</a:t>
            </a:r>
          </a:p>
          <a:p>
            <a:r>
              <a:rPr lang="en-US" dirty="0" smtClean="0">
                <a:latin typeface="Comic Sans MS" pitchFamily="66" charset="0"/>
              </a:rPr>
              <a:t> System diagrams</a:t>
            </a:r>
          </a:p>
          <a:p>
            <a:r>
              <a:rPr lang="en-US" dirty="0" smtClean="0">
                <a:latin typeface="Comic Sans MS" pitchFamily="66" charset="0"/>
              </a:rPr>
              <a:t> Graphs</a:t>
            </a:r>
          </a:p>
          <a:p>
            <a:r>
              <a:rPr lang="en-US" dirty="0" smtClean="0">
                <a:latin typeface="Comic Sans MS" pitchFamily="66" charset="0"/>
              </a:rPr>
              <a:t> Statistics</a:t>
            </a:r>
          </a:p>
          <a:p>
            <a:r>
              <a:rPr lang="en-US" dirty="0" smtClean="0">
                <a:latin typeface="Comic Sans MS" pitchFamily="66" charset="0"/>
              </a:rPr>
              <a:t> Images </a:t>
            </a:r>
          </a:p>
          <a:p>
            <a:r>
              <a:rPr lang="en-US" dirty="0" smtClean="0">
                <a:latin typeface="Comic Sans MS" pitchFamily="66" charset="0"/>
              </a:rPr>
              <a:t> Texts</a:t>
            </a:r>
          </a:p>
          <a:p>
            <a:r>
              <a:rPr lang="en-US" dirty="0" smtClean="0">
                <a:latin typeface="Comic Sans MS" pitchFamily="66" charset="0"/>
              </a:rPr>
              <a:t> Data gathering</a:t>
            </a:r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9345" t="39798" r="29471" b="25777"/>
          <a:stretch/>
        </p:blipFill>
        <p:spPr>
          <a:xfrm>
            <a:off x="4272573" y="3466428"/>
            <a:ext cx="3765855" cy="236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504811"/>
            <a:ext cx="7200897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four compulsory subjects are: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The European natural environment ( terrain and climate )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European population (distribution, demography, migration </a:t>
            </a: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European economy (agriculture, industry and </a:t>
            </a: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services)</a:t>
            </a:r>
          </a:p>
          <a:p>
            <a:pPr>
              <a:buFont typeface="Wingdings" charset="2"/>
              <a:buChar char="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Challenges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and issues in the European Union ( EU operation , sustainable development, energy policy and CAP, enlargement, </a:t>
            </a: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deepening.</a:t>
            </a:r>
          </a:p>
          <a:p>
            <a:pPr marL="0" indent="0">
              <a:buNone/>
            </a:pP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Examinations and assessment </a:t>
            </a:r>
          </a:p>
          <a:p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A mark: semester consists of written tests and homework assignments ( individual or group ) . It will take account of the investment of the student in the classroom and at home.</a:t>
            </a:r>
          </a:p>
          <a:p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B mark: </a:t>
            </a:r>
            <a:r>
              <a:rPr lang="de-CH" sz="1400" dirty="0" smtClean="0">
                <a:latin typeface="Comic Sans MS" charset="0"/>
                <a:ea typeface="Comic Sans MS" charset="0"/>
                <a:cs typeface="Comic Sans MS" charset="0"/>
              </a:rPr>
              <a:t>Written </a:t>
            </a:r>
            <a:r>
              <a:rPr lang="de-CH" sz="1400" dirty="0">
                <a:latin typeface="Comic Sans MS" charset="0"/>
                <a:ea typeface="Comic Sans MS" charset="0"/>
                <a:cs typeface="Comic Sans MS" charset="0"/>
              </a:rPr>
              <a:t>Pre Bac exam ( 3 hours ) in January</a:t>
            </a:r>
          </a:p>
          <a:p>
            <a:r>
              <a:rPr lang="de-CH" sz="1400" dirty="0">
                <a:latin typeface="Comic Sans MS" charset="0"/>
                <a:ea typeface="Comic Sans MS" charset="0"/>
                <a:cs typeface="Comic Sans MS" charset="0"/>
              </a:rPr>
              <a:t>Bac exam in June- oral or written</a:t>
            </a:r>
          </a:p>
          <a:p>
            <a:endParaRPr lang="fr-BE" sz="14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 dirty="0" smtClean="0">
                <a:latin typeface="Chalkduster" charset="0"/>
                <a:ea typeface="Chalkduster" charset="0"/>
                <a:cs typeface="Chalkduster" charset="0"/>
              </a:rPr>
              <a:t>Year 7:  4</a:t>
            </a:r>
            <a:r>
              <a:rPr lang="de-CH" sz="3900" dirty="0" smtClean="0">
                <a:latin typeface="Chalkduster" charset="0"/>
                <a:ea typeface="Chalkduster" charset="0"/>
                <a:cs typeface="Chalkduster" charset="0"/>
              </a:rPr>
              <a:t> period Course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en-GB" sz="3900" dirty="0" smtClean="0">
                <a:latin typeface="Chalkduster" charset="0"/>
                <a:ea typeface="Chalkduster" charset="0"/>
                <a:cs typeface="Chalkduster" charset="0"/>
              </a:rPr>
              <a:t>The European Union</a:t>
            </a:r>
            <a:endParaRPr lang="fr-BE" sz="39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08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latin typeface="Chalkduster" charset="0"/>
                <a:ea typeface="Chalkduster" charset="0"/>
                <a:cs typeface="Chalkduster" charset="0"/>
              </a:rPr>
              <a:t>2 </a:t>
            </a:r>
            <a:r>
              <a:rPr lang="de-CH" dirty="0" err="1" smtClean="0">
                <a:latin typeface="Chalkduster" charset="0"/>
                <a:ea typeface="Chalkduster" charset="0"/>
                <a:cs typeface="Chalkduster" charset="0"/>
              </a:rPr>
              <a:t>and</a:t>
            </a:r>
            <a:r>
              <a:rPr lang="de-CH" dirty="0" smtClean="0">
                <a:latin typeface="Chalkduster" charset="0"/>
                <a:ea typeface="Chalkduster" charset="0"/>
                <a:cs typeface="Chalkduster" charset="0"/>
              </a:rPr>
              <a:t> 4 </a:t>
            </a:r>
            <a:r>
              <a:rPr lang="de-CH" dirty="0" err="1" smtClean="0">
                <a:latin typeface="Chalkduster" charset="0"/>
                <a:ea typeface="Chalkduster" charset="0"/>
                <a:cs typeface="Chalkduster" charset="0"/>
              </a:rPr>
              <a:t>Period</a:t>
            </a:r>
            <a:r>
              <a:rPr lang="de-CH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de-CH" dirty="0" err="1" smtClean="0">
                <a:latin typeface="Chalkduster" charset="0"/>
                <a:ea typeface="Chalkduster" charset="0"/>
                <a:cs typeface="Chalkduster" charset="0"/>
              </a:rPr>
              <a:t>Geography</a:t>
            </a:r>
            <a:r>
              <a:rPr lang="de-CH" dirty="0" smtClean="0">
                <a:latin typeface="Chalkduster" charset="0"/>
                <a:ea typeface="Chalkduster" charset="0"/>
                <a:cs typeface="Chalkduster" charset="0"/>
              </a:rPr>
              <a:t> in Y6</a:t>
            </a:r>
            <a:endParaRPr lang="fr-BE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10865"/>
            <a:ext cx="7200897" cy="3318936"/>
          </a:xfrm>
        </p:spPr>
        <p:txBody>
          <a:bodyPr>
            <a:noAutofit/>
          </a:bodyPr>
          <a:lstStyle/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2 period Geography:  in year 6 &amp;7 is compulsory and covers topics in less depth and detail. </a:t>
            </a: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No fieldwork opportunities.</a:t>
            </a:r>
          </a:p>
          <a:p>
            <a:pPr marL="0" indent="0">
              <a:buNone/>
            </a:pPr>
            <a:endParaRPr lang="en-GB" sz="1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4 period Geography: is a choice for those student that enjoy Geography and want to learn about various themes in more depth.</a:t>
            </a: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Fieldwork opportunities to The Alps and St.Job.</a:t>
            </a:r>
          </a:p>
          <a:p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Opportunity to learn valuable skills that can be used at university and beyond.</a:t>
            </a:r>
          </a:p>
          <a:p>
            <a:endParaRPr lang="en-GB" sz="1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1400" i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GB" sz="1400" i="1" dirty="0" smtClean="0">
                <a:latin typeface="Comic Sans MS" charset="0"/>
                <a:ea typeface="Comic Sans MS" charset="0"/>
                <a:cs typeface="Comic Sans MS" charset="0"/>
              </a:rPr>
              <a:t>Any questions? Please</a:t>
            </a:r>
            <a:r>
              <a:rPr lang="de-CH" sz="1400" i="1" dirty="0" smtClean="0">
                <a:latin typeface="Comic Sans MS" charset="0"/>
                <a:ea typeface="Comic Sans MS" charset="0"/>
                <a:cs typeface="Comic Sans MS" charset="0"/>
              </a:rPr>
              <a:t> talk to your </a:t>
            </a:r>
            <a:r>
              <a:rPr lang="en-GB" sz="1400" i="1" dirty="0" smtClean="0">
                <a:latin typeface="Comic Sans MS" charset="0"/>
                <a:ea typeface="Comic Sans MS" charset="0"/>
                <a:cs typeface="Comic Sans MS" charset="0"/>
              </a:rPr>
              <a:t>Geography</a:t>
            </a:r>
            <a:r>
              <a:rPr lang="de-CH" sz="1400" i="1" dirty="0" smtClean="0">
                <a:latin typeface="Comic Sans MS" charset="0"/>
                <a:ea typeface="Comic Sans MS" charset="0"/>
                <a:cs typeface="Comic Sans MS" charset="0"/>
              </a:rPr>
              <a:t> teacher if you have any questions or queries.</a:t>
            </a:r>
            <a:r>
              <a:rPr lang="en-GB" sz="1400" i="1" dirty="0" smtClean="0">
                <a:latin typeface="Comic Sans MS" charset="0"/>
                <a:ea typeface="Comic Sans MS" charset="0"/>
                <a:cs typeface="Comic Sans MS" charset="0"/>
              </a:rPr>
              <a:t> This PowerPoint will be available on the new EEB1 website. </a:t>
            </a:r>
            <a:endParaRPr lang="fr-BE" sz="1400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0</TotalTime>
  <Words>673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Geography</vt:lpstr>
      <vt:lpstr>Year 6:  2 period Course </vt:lpstr>
      <vt:lpstr>Slide 3</vt:lpstr>
      <vt:lpstr>Year 6:  4 period Course Global Geography  </vt:lpstr>
      <vt:lpstr>Geography Fieldwork : Every year a dedicated team of Geography teachers take our S6 4 period Geography students into the field to study the Alpine environment. The skills they learn and the landscapes they have discovered, remain with them past the BAC. </vt:lpstr>
      <vt:lpstr>Skills </vt:lpstr>
      <vt:lpstr>Year 7:  4 period Course The European Union</vt:lpstr>
      <vt:lpstr>2 and 4 Period Geography in Y6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user</dc:creator>
  <cp:lastModifiedBy>user</cp:lastModifiedBy>
  <cp:revision>86</cp:revision>
  <dcterms:created xsi:type="dcterms:W3CDTF">2015-01-12T08:39:41Z</dcterms:created>
  <dcterms:modified xsi:type="dcterms:W3CDTF">2015-12-10T13:43:52Z</dcterms:modified>
</cp:coreProperties>
</file>